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4"/>
  </p:notesMasterIdLst>
  <p:handoutMasterIdLst>
    <p:handoutMasterId r:id="rId35"/>
  </p:handoutMasterIdLst>
  <p:sldIdLst>
    <p:sldId id="256" r:id="rId5"/>
    <p:sldId id="505" r:id="rId6"/>
    <p:sldId id="258" r:id="rId7"/>
    <p:sldId id="460" r:id="rId8"/>
    <p:sldId id="481" r:id="rId9"/>
    <p:sldId id="462" r:id="rId10"/>
    <p:sldId id="482" r:id="rId11"/>
    <p:sldId id="483" r:id="rId12"/>
    <p:sldId id="484" r:id="rId13"/>
    <p:sldId id="485" r:id="rId14"/>
    <p:sldId id="486" r:id="rId15"/>
    <p:sldId id="487" r:id="rId16"/>
    <p:sldId id="488" r:id="rId17"/>
    <p:sldId id="489" r:id="rId18"/>
    <p:sldId id="490" r:id="rId19"/>
    <p:sldId id="491" r:id="rId20"/>
    <p:sldId id="492" r:id="rId21"/>
    <p:sldId id="493" r:id="rId22"/>
    <p:sldId id="494" r:id="rId23"/>
    <p:sldId id="495" r:id="rId24"/>
    <p:sldId id="496" r:id="rId25"/>
    <p:sldId id="498" r:id="rId26"/>
    <p:sldId id="499" r:id="rId27"/>
    <p:sldId id="500" r:id="rId28"/>
    <p:sldId id="501" r:id="rId29"/>
    <p:sldId id="502" r:id="rId30"/>
    <p:sldId id="503" r:id="rId31"/>
    <p:sldId id="504" r:id="rId32"/>
    <p:sldId id="458" r:id="rId33"/>
  </p:sldIdLst>
  <p:sldSz cx="9144000" cy="6858000" type="screen4x3"/>
  <p:notesSz cx="9928225" cy="6797675"/>
  <p:custDataLst>
    <p:tags r:id="rId3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54" autoAdjust="0"/>
    <p:restoredTop sz="94646" autoAdjust="0"/>
  </p:normalViewPr>
  <p:slideViewPr>
    <p:cSldViewPr>
      <p:cViewPr varScale="1">
        <p:scale>
          <a:sx n="78" d="100"/>
          <a:sy n="78" d="100"/>
        </p:scale>
        <p:origin x="1290"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3100298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669180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083341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705470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3928729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772231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7110375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224187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919972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213771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926313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43476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877667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1941078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05899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7497525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7006240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42024850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0288842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8729268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9520332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3756305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898646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241759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19824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779978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297523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734481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9833154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29.xml"/><Relationship Id="rId3" Type="http://schemas.openxmlformats.org/officeDocument/2006/relationships/slide" Target="../slides/slide3.xml"/><Relationship Id="rId7" Type="http://schemas.openxmlformats.org/officeDocument/2006/relationships/image" Target="../media/image2.jpeg"/><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24.xml"/><Relationship Id="rId5" Type="http://schemas.openxmlformats.org/officeDocument/2006/relationships/slide" Target="../slides/slide5.xml"/><Relationship Id="rId4" Type="http://schemas.openxmlformats.org/officeDocument/2006/relationships/slide" Target="../slides/slide19.xml"/></Relationships>
</file>

<file path=ppt/slideLayouts/_rels/slideLayout5.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image" Target="../media/image3.gif"/><Relationship Id="rId5"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4" Type="http://schemas.openxmlformats.org/officeDocument/2006/relationships/slide" Target="../slides/slide2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678224"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4.1.1</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309482"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4.1.2</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710914"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p:nvSpPr>
        <p:spPr>
          <a:xfrm>
            <a:off x="3940740"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4.1.3</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7"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8" action="ppaction://hlinksldjump"/>
          </p:cNvPr>
          <p:cNvSpPr/>
          <p:nvPr userDrawn="1"/>
        </p:nvSpPr>
        <p:spPr>
          <a:xfrm>
            <a:off x="4572000"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rId3" action="ppaction://hlinksldjump"/>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rId4" action="ppaction://hlinksldjump"/>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5"/>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5"/>
          </p:cNvPr>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9850" y="85725"/>
            <a:ext cx="7813675" cy="5461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extLst>
      <p:ext uri="{BB962C8B-B14F-4D97-AF65-F5344CB8AC3E}">
        <p14:creationId xmlns:p14="http://schemas.microsoft.com/office/powerpoint/2010/main" val="360677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9"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 id="2147483714" r:id="rId7"/>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hyperlink" Target="http://www.bbc.com/news/uk-24603008"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www.theguardian.com/world/2015/may/22/france-to-force-big-supermarkets-to-give-away-unsold-food-to-charity"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m.eg/url?sa=i&amp;rct=j&amp;q=&amp;esrc=s&amp;frm=1&amp;source=images&amp;cd=&amp;cad=rja&amp;uact=8&amp;ved=0CAcQjRxqFQoTCOmQlZ7P5McCFcpwGgodRVkGFQ&amp;url=http://www.slideshare.net/ashfaqumarr/retail-inventory-management-control&amp;psig=AFQjCNECu5SmgRXMzZNeP4zPfJY1a_8-xg&amp;ust=1441704794731256"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hyperlink" Target="4.1.3%20-%20Production%20Methods%20-%20Homework.doc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hyperlink" Target="4.1%20-%20Tasks/4.1%20-%20Revision%20Questions%20-%20Homework.docx"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jpe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5898284"/>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a:t>
            </a:r>
            <a:r>
              <a:rPr lang="en-GB"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The Production of Goods and Services</a:t>
            </a:r>
            <a:endPar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100" dirty="0"/>
              <a:t>4.1.1B – Difference between Production and Productivity - Activity</a:t>
            </a:r>
          </a:p>
        </p:txBody>
      </p:sp>
      <p:sp>
        <p:nvSpPr>
          <p:cNvPr id="8" name="Rectangle 7"/>
          <p:cNvSpPr/>
          <p:nvPr/>
        </p:nvSpPr>
        <p:spPr>
          <a:xfrm>
            <a:off x="323850" y="1196752"/>
            <a:ext cx="6480398" cy="5286062"/>
          </a:xfrm>
          <a:prstGeom prst="rect">
            <a:avLst/>
          </a:prstGeom>
        </p:spPr>
        <p:txBody>
          <a:bodyPr wrap="square">
            <a:spAutoFit/>
          </a:bodyPr>
          <a:lstStyle/>
          <a:p>
            <a:pPr marL="177800" indent="-177800">
              <a:spcAft>
                <a:spcPts val="600"/>
              </a:spcAft>
              <a:buClr>
                <a:srgbClr val="00B050"/>
              </a:buClr>
              <a:buFont typeface="Arial" panose="020B0604020202020204" pitchFamily="34" charset="0"/>
              <a:buChar char="•"/>
            </a:pPr>
            <a:r>
              <a:rPr lang="en-GB" sz="1750" dirty="0" smtClean="0"/>
              <a:t>Hassam’s Bakery produces cakes for local restaurants and markets. The Bakery has steadily increased the number of workers it has employed. The owner, Hassam, thinks this has been good for the business as output has increased.</a:t>
            </a:r>
          </a:p>
          <a:p>
            <a:pPr marL="450850" indent="-273050">
              <a:spcAft>
                <a:spcPts val="600"/>
              </a:spcAft>
              <a:buClr>
                <a:srgbClr val="00B050"/>
              </a:buClr>
              <a:buFont typeface="+mj-lt"/>
              <a:buAutoNum type="arabicPeriod"/>
            </a:pPr>
            <a:r>
              <a:rPr lang="en-GB" sz="1750" dirty="0" smtClean="0"/>
              <a:t>Do you agree with Hassam that more workers is responsible believing that business is good and for the increase in output? Use the information below to justify your answer.</a:t>
            </a:r>
          </a:p>
          <a:p>
            <a:pPr marL="450850" indent="-273050">
              <a:spcAft>
                <a:spcPts val="600"/>
              </a:spcAft>
              <a:buClr>
                <a:srgbClr val="00B050"/>
              </a:buClr>
              <a:buFont typeface="+mj-lt"/>
              <a:buAutoNum type="arabicPeriod"/>
            </a:pPr>
            <a:endParaRPr lang="en-GB" sz="1750" dirty="0" smtClean="0"/>
          </a:p>
          <a:p>
            <a:pPr marL="450850" indent="-273050">
              <a:spcAft>
                <a:spcPts val="600"/>
              </a:spcAft>
              <a:buClr>
                <a:srgbClr val="00B050"/>
              </a:buClr>
              <a:buFont typeface="+mj-lt"/>
              <a:buAutoNum type="arabicPeriod"/>
            </a:pPr>
            <a:endParaRPr lang="en-GB" sz="1750" dirty="0"/>
          </a:p>
          <a:p>
            <a:pPr marL="450850" indent="-273050">
              <a:spcAft>
                <a:spcPts val="600"/>
              </a:spcAft>
              <a:buClr>
                <a:srgbClr val="00B050"/>
              </a:buClr>
              <a:buFont typeface="+mj-lt"/>
              <a:buAutoNum type="arabicPeriod"/>
            </a:pPr>
            <a:endParaRPr lang="en-GB" sz="1750" dirty="0" smtClean="0"/>
          </a:p>
          <a:p>
            <a:pPr marL="450850" indent="-273050">
              <a:spcAft>
                <a:spcPts val="600"/>
              </a:spcAft>
              <a:buClr>
                <a:srgbClr val="00B050"/>
              </a:buClr>
              <a:buFont typeface="+mj-lt"/>
              <a:buAutoNum type="arabicPeriod"/>
            </a:pPr>
            <a:endParaRPr lang="en-GB" sz="1750" dirty="0" smtClean="0"/>
          </a:p>
          <a:p>
            <a:pPr marL="450850" indent="-273050">
              <a:spcAft>
                <a:spcPts val="600"/>
              </a:spcAft>
              <a:buClr>
                <a:srgbClr val="00B050"/>
              </a:buClr>
              <a:buFont typeface="+mj-lt"/>
              <a:buAutoNum type="arabicPeriod"/>
            </a:pPr>
            <a:endParaRPr lang="en-GB" sz="1750" dirty="0"/>
          </a:p>
          <a:p>
            <a:pPr marL="450850" indent="-273050">
              <a:spcAft>
                <a:spcPts val="600"/>
              </a:spcAft>
              <a:buClr>
                <a:srgbClr val="00B050"/>
              </a:buClr>
              <a:buFont typeface="+mj-lt"/>
              <a:buAutoNum type="arabicPeriod"/>
            </a:pPr>
            <a:r>
              <a:rPr lang="en-GB" sz="1750" dirty="0" smtClean="0"/>
              <a:t>Suggest how Hassam could increase the productivity of Hassam’s Bakery.</a:t>
            </a:r>
          </a:p>
          <a:p>
            <a:pPr marL="450850" indent="-273050">
              <a:spcAft>
                <a:spcPts val="600"/>
              </a:spcAft>
              <a:buClr>
                <a:srgbClr val="00B050"/>
              </a:buClr>
              <a:buFont typeface="+mj-lt"/>
              <a:buAutoNum type="arabicPeriod"/>
            </a:pPr>
            <a:r>
              <a:rPr lang="en-GB" sz="1750" dirty="0" smtClean="0"/>
              <a:t>Can Hassam measure the output of his office workers? If so, how?</a:t>
            </a:r>
          </a:p>
        </p:txBody>
      </p:sp>
      <p:graphicFrame>
        <p:nvGraphicFramePr>
          <p:cNvPr id="2" name="Table 1"/>
          <p:cNvGraphicFramePr>
            <a:graphicFrameLocks noGrp="1"/>
          </p:cNvGraphicFramePr>
          <p:nvPr>
            <p:extLst>
              <p:ext uri="{D42A27DB-BD31-4B8C-83A1-F6EECF244321}">
                <p14:modId xmlns:p14="http://schemas.microsoft.com/office/powerpoint/2010/main" val="2406248265"/>
              </p:ext>
            </p:extLst>
          </p:nvPr>
        </p:nvGraphicFramePr>
        <p:xfrm>
          <a:off x="323528" y="3572232"/>
          <a:ext cx="6383712" cy="1584960"/>
        </p:xfrm>
        <a:graphic>
          <a:graphicData uri="http://schemas.openxmlformats.org/drawingml/2006/table">
            <a:tbl>
              <a:tblPr firstRow="1" bandRow="1">
                <a:tableStyleId>{5C22544A-7EE6-4342-B048-85BDC9FD1C3A}</a:tableStyleId>
              </a:tblPr>
              <a:tblGrid>
                <a:gridCol w="700372"/>
                <a:gridCol w="2088232"/>
                <a:gridCol w="1999180"/>
                <a:gridCol w="1595928"/>
              </a:tblGrid>
              <a:tr h="416727">
                <a:tc>
                  <a:txBody>
                    <a:bodyPr/>
                    <a:lstStyle/>
                    <a:p>
                      <a:pPr algn="ctr"/>
                      <a:r>
                        <a:rPr lang="en-GB" sz="1600" dirty="0" smtClean="0">
                          <a:latin typeface="Calibri" panose="020F0502020204030204" pitchFamily="34" charset="0"/>
                        </a:rPr>
                        <a:t>Year</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Output – number of cakes produced</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Number of workers</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Output per worker</a:t>
                      </a:r>
                      <a:endParaRPr lang="en-GB" sz="1600" dirty="0">
                        <a:latin typeface="Calibri" panose="020F0502020204030204" pitchFamily="34" charset="0"/>
                      </a:endParaRPr>
                    </a:p>
                  </a:txBody>
                  <a:tcPr/>
                </a:tc>
              </a:tr>
              <a:tr h="245134">
                <a:tc>
                  <a:txBody>
                    <a:bodyPr/>
                    <a:lstStyle/>
                    <a:p>
                      <a:r>
                        <a:rPr lang="en-GB" sz="1600" dirty="0" smtClean="0">
                          <a:latin typeface="Calibri" panose="020F0502020204030204" pitchFamily="34" charset="0"/>
                        </a:rPr>
                        <a:t>2013</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10,000</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30</a:t>
                      </a:r>
                      <a:endParaRPr lang="en-GB" sz="1600" dirty="0">
                        <a:latin typeface="Calibri" panose="020F0502020204030204" pitchFamily="34" charset="0"/>
                      </a:endParaRPr>
                    </a:p>
                  </a:txBody>
                  <a:tcPr/>
                </a:tc>
                <a:tc>
                  <a:txBody>
                    <a:bodyPr/>
                    <a:lstStyle/>
                    <a:p>
                      <a:pPr algn="ctr"/>
                      <a:endParaRPr lang="en-GB" sz="1600" dirty="0">
                        <a:latin typeface="Calibri" panose="020F0502020204030204" pitchFamily="34" charset="0"/>
                      </a:endParaRPr>
                    </a:p>
                  </a:txBody>
                  <a:tcPr/>
                </a:tc>
              </a:tr>
              <a:tr h="245134">
                <a:tc>
                  <a:txBody>
                    <a:bodyPr/>
                    <a:lstStyle/>
                    <a:p>
                      <a:r>
                        <a:rPr lang="en-GB" sz="1600" dirty="0" smtClean="0">
                          <a:latin typeface="Calibri" panose="020F0502020204030204" pitchFamily="34" charset="0"/>
                        </a:rPr>
                        <a:t>2014</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20,000</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40</a:t>
                      </a:r>
                      <a:endParaRPr lang="en-GB" sz="1600" dirty="0">
                        <a:latin typeface="Calibri" panose="020F0502020204030204" pitchFamily="34" charset="0"/>
                      </a:endParaRPr>
                    </a:p>
                  </a:txBody>
                  <a:tcPr/>
                </a:tc>
                <a:tc>
                  <a:txBody>
                    <a:bodyPr/>
                    <a:lstStyle/>
                    <a:p>
                      <a:pPr algn="ctr"/>
                      <a:endParaRPr lang="en-GB" sz="1600" dirty="0">
                        <a:latin typeface="Calibri" panose="020F0502020204030204" pitchFamily="34" charset="0"/>
                      </a:endParaRPr>
                    </a:p>
                  </a:txBody>
                  <a:tcPr/>
                </a:tc>
              </a:tr>
              <a:tr h="245134">
                <a:tc>
                  <a:txBody>
                    <a:bodyPr/>
                    <a:lstStyle/>
                    <a:p>
                      <a:r>
                        <a:rPr lang="en-GB" sz="1600" dirty="0" smtClean="0">
                          <a:latin typeface="Calibri" panose="020F0502020204030204" pitchFamily="34" charset="0"/>
                        </a:rPr>
                        <a:t>2015</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25,000</a:t>
                      </a:r>
                      <a:endParaRPr lang="en-GB" sz="1600" dirty="0">
                        <a:latin typeface="Calibri" panose="020F0502020204030204" pitchFamily="34" charset="0"/>
                      </a:endParaRPr>
                    </a:p>
                  </a:txBody>
                  <a:tcPr/>
                </a:tc>
                <a:tc>
                  <a:txBody>
                    <a:bodyPr/>
                    <a:lstStyle/>
                    <a:p>
                      <a:pPr algn="ctr"/>
                      <a:r>
                        <a:rPr lang="en-GB" sz="1600" dirty="0" smtClean="0">
                          <a:latin typeface="Calibri" panose="020F0502020204030204" pitchFamily="34" charset="0"/>
                        </a:rPr>
                        <a:t>50</a:t>
                      </a:r>
                      <a:endParaRPr lang="en-GB" sz="1600" dirty="0">
                        <a:latin typeface="Calibri" panose="020F0502020204030204" pitchFamily="34" charset="0"/>
                      </a:endParaRPr>
                    </a:p>
                  </a:txBody>
                  <a:tcPr/>
                </a:tc>
                <a:tc>
                  <a:txBody>
                    <a:bodyPr/>
                    <a:lstStyle/>
                    <a:p>
                      <a:pPr algn="ctr"/>
                      <a:endParaRPr lang="en-GB" sz="1600" dirty="0">
                        <a:latin typeface="Calibri" panose="020F050202020403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843679327"/>
              </p:ext>
            </p:extLst>
          </p:nvPr>
        </p:nvGraphicFramePr>
        <p:xfrm>
          <a:off x="6876256" y="1174831"/>
          <a:ext cx="1943894" cy="5339073"/>
        </p:xfrm>
        <a:graphic>
          <a:graphicData uri="http://schemas.openxmlformats.org/drawingml/2006/table">
            <a:tbl>
              <a:tblPr firstRow="1" firstCol="1" lastRow="1" lastCol="1" bandRow="1" bandCol="1">
                <a:tableStyleId>{2D5ABB26-0587-4C30-8999-92F81FD0307C}</a:tableStyleId>
              </a:tblPr>
              <a:tblGrid>
                <a:gridCol w="1943894"/>
              </a:tblGrid>
              <a:tr h="40131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do you measure the productivity of a service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high and low quality goods can still produce the same level of productivity</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Why do strikes last so long</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When productivity is high, what happens to share prices.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to increase productivity when minimum wage costs increase.</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96752"/>
            <a:ext cx="1876425"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5764832"/>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100" dirty="0"/>
              <a:t>4.1.1B – Difference between Production and Productivity - </a:t>
            </a:r>
            <a:r>
              <a:rPr lang="en-GB" sz="2100" dirty="0" smtClean="0"/>
              <a:t>Revision</a:t>
            </a:r>
            <a:endParaRPr lang="en-GB" sz="2100" dirty="0"/>
          </a:p>
        </p:txBody>
      </p:sp>
      <p:sp>
        <p:nvSpPr>
          <p:cNvPr id="8" name="Rectangle 7"/>
          <p:cNvSpPr/>
          <p:nvPr/>
        </p:nvSpPr>
        <p:spPr>
          <a:xfrm>
            <a:off x="323850" y="1124744"/>
            <a:ext cx="6552406" cy="5324535"/>
          </a:xfrm>
          <a:prstGeom prst="rect">
            <a:avLst/>
          </a:prstGeom>
        </p:spPr>
        <p:txBody>
          <a:bodyPr wrap="square">
            <a:spAutoFit/>
          </a:bodyPr>
          <a:lstStyle/>
          <a:p>
            <a:pPr marL="273050" indent="-273050">
              <a:spcAft>
                <a:spcPts val="0"/>
              </a:spcAft>
              <a:buClr>
                <a:srgbClr val="00B050"/>
              </a:buClr>
              <a:buFont typeface="Wingdings 3" panose="05040102010807070707" pitchFamily="18" charset="2"/>
              <a:buChar char=""/>
            </a:pPr>
            <a:r>
              <a:rPr lang="en-GB" sz="1600" dirty="0" smtClean="0"/>
              <a:t>There are a number of standard ways to increase productivity of any company and specific ways for individual businesses. These include:</a:t>
            </a:r>
          </a:p>
          <a:p>
            <a:pPr marL="355600" indent="-177800">
              <a:spcAft>
                <a:spcPts val="0"/>
              </a:spcAft>
              <a:buClr>
                <a:srgbClr val="00B050"/>
              </a:buClr>
              <a:buFont typeface="Arial" panose="020B0604020202020204" pitchFamily="34" charset="0"/>
              <a:buChar char="•"/>
            </a:pPr>
            <a:r>
              <a:rPr lang="en-GB" sz="1600" dirty="0" smtClean="0"/>
              <a:t>Improving the layout of machines in a factory to reduce wasted time and therefor increase activity.</a:t>
            </a:r>
          </a:p>
          <a:p>
            <a:pPr marL="355600" indent="-177800">
              <a:spcAft>
                <a:spcPts val="0"/>
              </a:spcAft>
              <a:buClr>
                <a:srgbClr val="00B050"/>
              </a:buClr>
              <a:buFont typeface="Arial" panose="020B0604020202020204" pitchFamily="34" charset="0"/>
              <a:buChar char="•"/>
            </a:pPr>
            <a:r>
              <a:rPr lang="en-GB" sz="1600" dirty="0" smtClean="0"/>
              <a:t>Improving Labour skills by training workers so they have more productive techniques of working</a:t>
            </a:r>
          </a:p>
          <a:p>
            <a:pPr marL="355600" indent="-177800">
              <a:spcAft>
                <a:spcPts val="0"/>
              </a:spcAft>
              <a:buClr>
                <a:srgbClr val="00B050"/>
              </a:buClr>
              <a:buFont typeface="Arial" panose="020B0604020202020204" pitchFamily="34" charset="0"/>
              <a:buChar char="•"/>
            </a:pPr>
            <a:r>
              <a:rPr lang="en-GB" sz="1600" dirty="0" smtClean="0"/>
              <a:t>Disintermediation (removing the external middle people and taking charge of all aspects of the business)</a:t>
            </a:r>
            <a:r>
              <a:rPr lang="en-GB" sz="1600" dirty="0"/>
              <a:t> </a:t>
            </a:r>
            <a:endParaRPr lang="en-GB" sz="1600" dirty="0" smtClean="0"/>
          </a:p>
          <a:p>
            <a:pPr marL="355600" indent="-177800">
              <a:spcAft>
                <a:spcPts val="0"/>
              </a:spcAft>
              <a:buClr>
                <a:srgbClr val="00B050"/>
              </a:buClr>
              <a:buFont typeface="Arial" panose="020B0604020202020204" pitchFamily="34" charset="0"/>
              <a:buChar char="•"/>
            </a:pPr>
            <a:r>
              <a:rPr lang="en-GB" sz="1600" dirty="0" smtClean="0"/>
              <a:t>Introducing </a:t>
            </a:r>
            <a:r>
              <a:rPr lang="en-GB" sz="1600" dirty="0"/>
              <a:t>automation</a:t>
            </a:r>
          </a:p>
          <a:p>
            <a:pPr marL="355600" indent="-177800">
              <a:spcAft>
                <a:spcPts val="0"/>
              </a:spcAft>
              <a:buClr>
                <a:srgbClr val="00B050"/>
              </a:buClr>
              <a:buFont typeface="Arial" panose="020B0604020202020204" pitchFamily="34" charset="0"/>
              <a:buChar char="•"/>
            </a:pPr>
            <a:endParaRPr lang="en-GB" sz="1600" dirty="0" smtClean="0"/>
          </a:p>
          <a:p>
            <a:pPr marL="450850" indent="-177800">
              <a:spcAft>
                <a:spcPts val="0"/>
              </a:spcAft>
              <a:buClr>
                <a:srgbClr val="00B050"/>
              </a:buClr>
              <a:buFont typeface="Arial" panose="020B0604020202020204" pitchFamily="34" charset="0"/>
              <a:buChar char="•"/>
            </a:pPr>
            <a:endParaRPr lang="en-GB" sz="1600" dirty="0"/>
          </a:p>
          <a:p>
            <a:pPr marL="450850" indent="-177800">
              <a:spcAft>
                <a:spcPts val="0"/>
              </a:spcAft>
              <a:buClr>
                <a:srgbClr val="00B050"/>
              </a:buClr>
              <a:buFont typeface="Arial" panose="020B0604020202020204" pitchFamily="34" charset="0"/>
              <a:buChar char="•"/>
            </a:pPr>
            <a:endParaRPr lang="en-GB" sz="1600" dirty="0" smtClean="0"/>
          </a:p>
          <a:p>
            <a:pPr marL="450850" indent="-177800">
              <a:spcAft>
                <a:spcPts val="0"/>
              </a:spcAft>
              <a:buClr>
                <a:srgbClr val="00B050"/>
              </a:buClr>
              <a:buFont typeface="Arial" panose="020B0604020202020204" pitchFamily="34" charset="0"/>
              <a:buChar char="•"/>
            </a:pPr>
            <a:endParaRPr lang="en-GB" sz="1600" dirty="0"/>
          </a:p>
          <a:p>
            <a:pPr marL="450850" indent="-177800">
              <a:spcAft>
                <a:spcPts val="0"/>
              </a:spcAft>
              <a:buClr>
                <a:srgbClr val="00B050"/>
              </a:buClr>
              <a:buFont typeface="Arial" panose="020B0604020202020204" pitchFamily="34" charset="0"/>
              <a:buChar char="•"/>
            </a:pPr>
            <a:endParaRPr lang="en-GB" sz="1600" dirty="0" smtClean="0"/>
          </a:p>
          <a:p>
            <a:pPr marL="450850" indent="-177800">
              <a:spcAft>
                <a:spcPts val="0"/>
              </a:spcAft>
              <a:buClr>
                <a:srgbClr val="00B050"/>
              </a:buClr>
              <a:buFont typeface="Arial" panose="020B0604020202020204" pitchFamily="34" charset="0"/>
              <a:buChar char="•"/>
            </a:pPr>
            <a:endParaRPr lang="en-GB" sz="2000" dirty="0" smtClean="0"/>
          </a:p>
          <a:p>
            <a:pPr marL="284163" indent="-284163">
              <a:spcAft>
                <a:spcPts val="0"/>
              </a:spcAft>
              <a:buClr>
                <a:srgbClr val="00B050"/>
              </a:buClr>
              <a:buFont typeface="Wingdings 3" panose="05040102010807070707" pitchFamily="18" charset="2"/>
              <a:buChar char=""/>
            </a:pPr>
            <a:r>
              <a:rPr lang="en-GB" sz="1600" dirty="0" smtClean="0"/>
              <a:t>Benefits of increasing productivity / efficiency</a:t>
            </a:r>
          </a:p>
          <a:p>
            <a:pPr marL="284163" indent="-284163">
              <a:spcAft>
                <a:spcPts val="0"/>
              </a:spcAft>
              <a:buClr>
                <a:srgbClr val="00B050"/>
              </a:buClr>
              <a:buFont typeface="Wingdings 3" panose="05040102010807070707" pitchFamily="18" charset="2"/>
              <a:buChar char=""/>
            </a:pPr>
            <a:r>
              <a:rPr lang="en-GB" sz="1600" dirty="0" smtClean="0"/>
              <a:t>Increased output relative to inputs required</a:t>
            </a:r>
          </a:p>
          <a:p>
            <a:pPr marL="284163" indent="-284163">
              <a:spcAft>
                <a:spcPts val="0"/>
              </a:spcAft>
              <a:buClr>
                <a:srgbClr val="00B050"/>
              </a:buClr>
              <a:buFont typeface="Wingdings 3" panose="05040102010807070707" pitchFamily="18" charset="2"/>
              <a:buChar char=""/>
            </a:pPr>
            <a:r>
              <a:rPr lang="en-GB" sz="1600" dirty="0" smtClean="0"/>
              <a:t>Lower costs per unit (average cost)</a:t>
            </a:r>
          </a:p>
          <a:p>
            <a:pPr marL="284163" indent="-284163">
              <a:spcAft>
                <a:spcPts val="0"/>
              </a:spcAft>
              <a:buClr>
                <a:srgbClr val="00B050"/>
              </a:buClr>
              <a:buFont typeface="Wingdings 3" panose="05040102010807070707" pitchFamily="18" charset="2"/>
              <a:buChar char=""/>
            </a:pPr>
            <a:r>
              <a:rPr lang="en-GB" sz="1600" dirty="0" smtClean="0"/>
              <a:t>Fewer workers may be needed, possibly leading to lower wages.</a:t>
            </a:r>
          </a:p>
          <a:p>
            <a:pPr marL="284163" indent="-284163">
              <a:spcAft>
                <a:spcPts val="0"/>
              </a:spcAft>
              <a:buClr>
                <a:srgbClr val="00B050"/>
              </a:buClr>
              <a:buFont typeface="Wingdings 3" panose="05040102010807070707" pitchFamily="18" charset="2"/>
              <a:buChar char=""/>
            </a:pPr>
            <a:r>
              <a:rPr lang="en-GB" sz="1600" dirty="0" smtClean="0"/>
              <a:t>Higher wages for workers increases motivation</a:t>
            </a:r>
          </a:p>
        </p:txBody>
      </p:sp>
      <p:grpSp>
        <p:nvGrpSpPr>
          <p:cNvPr id="9" name="Group 8"/>
          <p:cNvGrpSpPr/>
          <p:nvPr/>
        </p:nvGrpSpPr>
        <p:grpSpPr>
          <a:xfrm>
            <a:off x="351886" y="3593880"/>
            <a:ext cx="6380354" cy="1529198"/>
            <a:chOff x="884949" y="3808263"/>
            <a:chExt cx="5991307" cy="1775636"/>
          </a:xfrm>
        </p:grpSpPr>
        <p:sp>
          <p:nvSpPr>
            <p:cNvPr id="10" name="TextBox 9"/>
            <p:cNvSpPr txBox="1"/>
            <p:nvPr/>
          </p:nvSpPr>
          <p:spPr>
            <a:xfrm>
              <a:off x="5568759" y="4954611"/>
              <a:ext cx="1307497" cy="482458"/>
            </a:xfrm>
            <a:prstGeom prst="rect">
              <a:avLst/>
            </a:prstGeom>
            <a:solidFill>
              <a:schemeClr val="tx2">
                <a:lumMod val="20000"/>
                <a:lumOff val="80000"/>
              </a:schemeClr>
            </a:solidFill>
            <a:ln>
              <a:solidFill>
                <a:srgbClr val="0070C0"/>
              </a:solidFill>
            </a:ln>
          </p:spPr>
          <p:txBody>
            <a:bodyPr wrap="square" rtlCol="0">
              <a:spAutoFit/>
            </a:bodyPr>
            <a:lstStyle/>
            <a:p>
              <a:pPr algn="ctr"/>
              <a:r>
                <a:rPr lang="en-GB" sz="1050" b="1" dirty="0" smtClean="0"/>
                <a:t>Improve inventory control</a:t>
              </a:r>
            </a:p>
          </p:txBody>
        </p:sp>
        <p:sp>
          <p:nvSpPr>
            <p:cNvPr id="11" name="TextBox 10"/>
            <p:cNvSpPr txBox="1"/>
            <p:nvPr/>
          </p:nvSpPr>
          <p:spPr>
            <a:xfrm>
              <a:off x="5574349" y="3867649"/>
              <a:ext cx="1301907" cy="482458"/>
            </a:xfrm>
            <a:prstGeom prst="rect">
              <a:avLst/>
            </a:prstGeom>
            <a:solidFill>
              <a:schemeClr val="tx2">
                <a:lumMod val="20000"/>
                <a:lumOff val="80000"/>
              </a:schemeClr>
            </a:solidFill>
            <a:ln>
              <a:solidFill>
                <a:srgbClr val="0070C0"/>
              </a:solidFill>
            </a:ln>
          </p:spPr>
          <p:txBody>
            <a:bodyPr wrap="square" rtlCol="0">
              <a:spAutoFit/>
            </a:bodyPr>
            <a:lstStyle/>
            <a:p>
              <a:pPr algn="ctr"/>
              <a:r>
                <a:rPr lang="en-GB" sz="1050" b="1" dirty="0" smtClean="0"/>
                <a:t>Introduce new technology</a:t>
              </a:r>
            </a:p>
          </p:txBody>
        </p:sp>
        <p:sp>
          <p:nvSpPr>
            <p:cNvPr id="12" name="TextBox 11"/>
            <p:cNvSpPr txBox="1"/>
            <p:nvPr/>
          </p:nvSpPr>
          <p:spPr>
            <a:xfrm>
              <a:off x="884949" y="3988246"/>
              <a:ext cx="1934272" cy="482458"/>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050" b="1" dirty="0" smtClean="0"/>
                <a:t>Improve quality control / assurance to reduce waste</a:t>
              </a:r>
            </a:p>
          </p:txBody>
        </p:sp>
        <p:sp>
          <p:nvSpPr>
            <p:cNvPr id="13" name="TextBox 12"/>
            <p:cNvSpPr txBox="1"/>
            <p:nvPr/>
          </p:nvSpPr>
          <p:spPr>
            <a:xfrm>
              <a:off x="3234980" y="3808263"/>
              <a:ext cx="1901187" cy="294836"/>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050" b="1" dirty="0" smtClean="0"/>
                <a:t>Improve Employee Motivation</a:t>
              </a:r>
            </a:p>
          </p:txBody>
        </p:sp>
        <p:sp>
          <p:nvSpPr>
            <p:cNvPr id="14" name="TextBox 13"/>
            <p:cNvSpPr txBox="1"/>
            <p:nvPr/>
          </p:nvSpPr>
          <p:spPr>
            <a:xfrm>
              <a:off x="889795" y="4865964"/>
              <a:ext cx="1799037" cy="482458"/>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050" b="1" dirty="0" smtClean="0"/>
                <a:t>Use machines instead of people (automation)</a:t>
              </a:r>
            </a:p>
          </p:txBody>
        </p:sp>
        <p:cxnSp>
          <p:nvCxnSpPr>
            <p:cNvPr id="15" name="Straight Arrow Connector 14"/>
            <p:cNvCxnSpPr>
              <a:stCxn id="22" idx="1"/>
              <a:endCxn id="14" idx="3"/>
            </p:cNvCxnSpPr>
            <p:nvPr/>
          </p:nvCxnSpPr>
          <p:spPr>
            <a:xfrm flipH="1">
              <a:off x="2688832" y="4670849"/>
              <a:ext cx="581244" cy="436344"/>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a:endCxn id="12" idx="3"/>
            </p:cNvCxnSpPr>
            <p:nvPr/>
          </p:nvCxnSpPr>
          <p:spPr>
            <a:xfrm flipH="1" flipV="1">
              <a:off x="2819221" y="4229474"/>
              <a:ext cx="437153" cy="423099"/>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a:stCxn id="22" idx="3"/>
              <a:endCxn id="10" idx="1"/>
            </p:cNvCxnSpPr>
            <p:nvPr/>
          </p:nvCxnSpPr>
          <p:spPr>
            <a:xfrm>
              <a:off x="5103080" y="4670850"/>
              <a:ext cx="465679" cy="524990"/>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a:stCxn id="22" idx="3"/>
              <a:endCxn id="11" idx="1"/>
            </p:cNvCxnSpPr>
            <p:nvPr/>
          </p:nvCxnSpPr>
          <p:spPr>
            <a:xfrm flipV="1">
              <a:off x="5103080" y="4108878"/>
              <a:ext cx="471269" cy="561972"/>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a:stCxn id="22" idx="0"/>
              <a:endCxn id="13" idx="2"/>
            </p:cNvCxnSpPr>
            <p:nvPr/>
          </p:nvCxnSpPr>
          <p:spPr>
            <a:xfrm flipH="1" flipV="1">
              <a:off x="4185574" y="4103099"/>
              <a:ext cx="1004" cy="263981"/>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sp>
          <p:nvSpPr>
            <p:cNvPr id="20" name="TextBox 19"/>
            <p:cNvSpPr txBox="1"/>
            <p:nvPr/>
          </p:nvSpPr>
          <p:spPr>
            <a:xfrm>
              <a:off x="3157305" y="5289063"/>
              <a:ext cx="2054013" cy="294836"/>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050" b="1" dirty="0" smtClean="0"/>
                <a:t>Train Staff to be more efficient</a:t>
              </a:r>
            </a:p>
          </p:txBody>
        </p:sp>
        <p:cxnSp>
          <p:nvCxnSpPr>
            <p:cNvPr id="21" name="Straight Arrow Connector 20"/>
            <p:cNvCxnSpPr>
              <a:stCxn id="22" idx="2"/>
              <a:endCxn id="20" idx="0"/>
            </p:cNvCxnSpPr>
            <p:nvPr/>
          </p:nvCxnSpPr>
          <p:spPr>
            <a:xfrm flipH="1">
              <a:off x="4184312" y="4974620"/>
              <a:ext cx="2266" cy="314443"/>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3270076" y="4367080"/>
              <a:ext cx="1833003" cy="607540"/>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400" b="1" dirty="0" smtClean="0"/>
                <a:t>WAYS TO INCREASE PRODUCTIVITY</a:t>
              </a:r>
            </a:p>
          </p:txBody>
        </p:sp>
      </p:grpSp>
      <p:graphicFrame>
        <p:nvGraphicFramePr>
          <p:cNvPr id="23" name="Table 22"/>
          <p:cNvGraphicFramePr>
            <a:graphicFrameLocks noGrp="1"/>
          </p:cNvGraphicFramePr>
          <p:nvPr>
            <p:extLst>
              <p:ext uri="{D42A27DB-BD31-4B8C-83A1-F6EECF244321}">
                <p14:modId xmlns:p14="http://schemas.microsoft.com/office/powerpoint/2010/main" val="3843679327"/>
              </p:ext>
            </p:extLst>
          </p:nvPr>
        </p:nvGraphicFramePr>
        <p:xfrm>
          <a:off x="6876256" y="1174831"/>
          <a:ext cx="1943894" cy="5339073"/>
        </p:xfrm>
        <a:graphic>
          <a:graphicData uri="http://schemas.openxmlformats.org/drawingml/2006/table">
            <a:tbl>
              <a:tblPr firstRow="1" firstCol="1" lastRow="1" lastCol="1" bandRow="1" bandCol="1">
                <a:tableStyleId>{2D5ABB26-0587-4C30-8999-92F81FD0307C}</a:tableStyleId>
              </a:tblPr>
              <a:tblGrid>
                <a:gridCol w="1943894"/>
              </a:tblGrid>
              <a:tr h="40131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do you measure the productivity of a service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high and low quality goods can still produce the same level of productivity</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Why do strikes last so long</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When productivity is high, what happens to share prices.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to increase productivity when minimum wage costs increase.</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24"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96752"/>
            <a:ext cx="1876425"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56203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800" dirty="0"/>
              <a:t>4.1.1C – Why Businesses hold Inventories (Stock)</a:t>
            </a:r>
          </a:p>
        </p:txBody>
      </p:sp>
      <p:sp>
        <p:nvSpPr>
          <p:cNvPr id="8" name="Rectangle 7"/>
          <p:cNvSpPr/>
          <p:nvPr/>
        </p:nvSpPr>
        <p:spPr>
          <a:xfrm>
            <a:off x="323849" y="1174831"/>
            <a:ext cx="6484937" cy="5324535"/>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600" dirty="0" smtClean="0"/>
              <a:t>Inventories can be many things, food, stock, parts for the machines, stationery, raw materials and finished goods.</a:t>
            </a:r>
          </a:p>
          <a:p>
            <a:pPr marL="285750" indent="-285750">
              <a:spcAft>
                <a:spcPts val="600"/>
              </a:spcAft>
              <a:buClr>
                <a:srgbClr val="00B050"/>
              </a:buClr>
              <a:buFont typeface="Wingdings 3" panose="05040102010807070707" pitchFamily="18" charset="2"/>
              <a:buChar char=""/>
            </a:pPr>
            <a:r>
              <a:rPr lang="en-GB" sz="1600" dirty="0" smtClean="0"/>
              <a:t>There is nothing worse for business than not having the stock in the shop to sell to the customer. You need to buy bread and other things, but bread is the priority. The shop has run out, do you but all the other things and go to another shop for the bread or leave and but the bread and other things in a different shop. This is a big loss in sales. To ensure that there is always enough inventory for the customers demands, inventory levels need to be carefully controlled.</a:t>
            </a:r>
          </a:p>
          <a:p>
            <a:pPr marL="285750" indent="-285750">
              <a:spcAft>
                <a:spcPts val="600"/>
              </a:spcAft>
              <a:buClr>
                <a:srgbClr val="00B050"/>
              </a:buClr>
              <a:buFont typeface="Wingdings 3" panose="05040102010807070707" pitchFamily="18" charset="2"/>
              <a:buChar char=""/>
            </a:pPr>
            <a:r>
              <a:rPr lang="en-GB" sz="1600" dirty="0" smtClean="0"/>
              <a:t>When inventories get to a low point (the reorder point) good inventory management will then order more and bring it back to the maximum level. This needs to be reordered in time including delivery times. If it runs out and there is a high demand then this means a loss of business, if too much is held, then this costs in terms of storage, security and wastage.</a:t>
            </a:r>
          </a:p>
          <a:p>
            <a:pPr marL="285750" indent="-285750">
              <a:spcAft>
                <a:spcPts val="600"/>
              </a:spcAft>
              <a:buClr>
                <a:srgbClr val="00B050"/>
              </a:buClr>
              <a:buFont typeface="Wingdings 3" panose="05040102010807070707" pitchFamily="18" charset="2"/>
              <a:buChar char=""/>
            </a:pPr>
            <a:r>
              <a:rPr lang="en-GB" sz="1600" b="1" dirty="0" smtClean="0"/>
              <a:t>Homework</a:t>
            </a:r>
            <a:r>
              <a:rPr lang="en-GB" sz="1600" dirty="0" smtClean="0"/>
              <a:t> - Look at the </a:t>
            </a:r>
            <a:r>
              <a:rPr lang="en-GB" sz="1600" dirty="0" smtClean="0">
                <a:hlinkClick r:id="rId3"/>
              </a:rPr>
              <a:t>link here </a:t>
            </a:r>
            <a:r>
              <a:rPr lang="en-GB" sz="1600" dirty="0" smtClean="0"/>
              <a:t>and write a report on what Tesco’s could have done to reduce this wastage.</a:t>
            </a:r>
          </a:p>
          <a:p>
            <a:pPr marL="285750" indent="-285750">
              <a:spcAft>
                <a:spcPts val="600"/>
              </a:spcAft>
              <a:buClr>
                <a:srgbClr val="00B050"/>
              </a:buClr>
              <a:buFont typeface="Wingdings 3" panose="05040102010807070707" pitchFamily="18" charset="2"/>
              <a:buChar char=""/>
            </a:pPr>
            <a:r>
              <a:rPr lang="en-GB" sz="1600" dirty="0" smtClean="0"/>
              <a:t>Then read </a:t>
            </a:r>
            <a:r>
              <a:rPr lang="en-GB" sz="1600" dirty="0" smtClean="0">
                <a:hlinkClick r:id="rId4"/>
              </a:rPr>
              <a:t>this report </a:t>
            </a:r>
            <a:r>
              <a:rPr lang="en-GB" sz="1600" dirty="0" smtClean="0"/>
              <a:t>and discuss why this is good, and why this might be bad.</a:t>
            </a:r>
            <a:endParaRPr lang="en-GB" sz="1600" dirty="0"/>
          </a:p>
        </p:txBody>
      </p:sp>
      <p:graphicFrame>
        <p:nvGraphicFramePr>
          <p:cNvPr id="7" name="Table 6"/>
          <p:cNvGraphicFramePr>
            <a:graphicFrameLocks noGrp="1"/>
          </p:cNvGraphicFramePr>
          <p:nvPr>
            <p:extLst>
              <p:ext uri="{D42A27DB-BD31-4B8C-83A1-F6EECF244321}">
                <p14:modId xmlns:p14="http://schemas.microsoft.com/office/powerpoint/2010/main" val="3843679327"/>
              </p:ext>
            </p:extLst>
          </p:nvPr>
        </p:nvGraphicFramePr>
        <p:xfrm>
          <a:off x="6876256" y="1174831"/>
          <a:ext cx="1943894" cy="5339073"/>
        </p:xfrm>
        <a:graphic>
          <a:graphicData uri="http://schemas.openxmlformats.org/drawingml/2006/table">
            <a:tbl>
              <a:tblPr firstRow="1" firstCol="1" lastRow="1" lastCol="1" bandRow="1" bandCol="1">
                <a:tableStyleId>{2D5ABB26-0587-4C30-8999-92F81FD0307C}</a:tableStyleId>
              </a:tblPr>
              <a:tblGrid>
                <a:gridCol w="1943894"/>
              </a:tblGrid>
              <a:tr h="40131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5"/>
                        </a:buBlip>
                      </a:pPr>
                      <a:r>
                        <a:rPr lang="en-GB" sz="1600" baseline="0" dirty="0" smtClean="0">
                          <a:solidFill>
                            <a:srgbClr val="FF0000"/>
                          </a:solidFill>
                          <a:effectLst/>
                          <a:latin typeface="Arial" pitchFamily="34" charset="0"/>
                          <a:ea typeface="Times New Roman"/>
                          <a:cs typeface="Arial" pitchFamily="34" charset="0"/>
                        </a:rPr>
                        <a:t>How do you measure the productivity of a service</a:t>
                      </a:r>
                    </a:p>
                    <a:p>
                      <a:pPr marL="177800" indent="-177800" algn="l">
                        <a:spcAft>
                          <a:spcPts val="600"/>
                        </a:spcAft>
                        <a:buFontTx/>
                        <a:buBlip>
                          <a:blip r:embed="rId5"/>
                        </a:buBlip>
                      </a:pPr>
                      <a:r>
                        <a:rPr lang="en-GB" sz="1600" baseline="0" dirty="0" smtClean="0">
                          <a:solidFill>
                            <a:schemeClr val="tx1"/>
                          </a:solidFill>
                          <a:effectLst/>
                          <a:latin typeface="Arial" pitchFamily="34" charset="0"/>
                          <a:ea typeface="Times New Roman"/>
                          <a:cs typeface="Arial" pitchFamily="34" charset="0"/>
                        </a:rPr>
                        <a:t>How high and low quality goods can still produce the same level of productivity</a:t>
                      </a:r>
                    </a:p>
                    <a:p>
                      <a:pPr marL="177800" indent="-177800" algn="l">
                        <a:spcAft>
                          <a:spcPts val="600"/>
                        </a:spcAft>
                        <a:buFontTx/>
                        <a:buBlip>
                          <a:blip r:embed="rId5"/>
                        </a:buBlip>
                      </a:pPr>
                      <a:r>
                        <a:rPr lang="en-GB" sz="1600" baseline="0" dirty="0" smtClean="0">
                          <a:solidFill>
                            <a:srgbClr val="FF0000"/>
                          </a:solidFill>
                          <a:effectLst/>
                          <a:latin typeface="Arial" pitchFamily="34" charset="0"/>
                          <a:ea typeface="Times New Roman"/>
                          <a:cs typeface="Arial" pitchFamily="34" charset="0"/>
                        </a:rPr>
                        <a:t>Why do strikes last so long</a:t>
                      </a:r>
                    </a:p>
                    <a:p>
                      <a:pPr marL="177800" indent="-177800" algn="l">
                        <a:spcAft>
                          <a:spcPts val="600"/>
                        </a:spcAft>
                        <a:buFontTx/>
                        <a:buBlip>
                          <a:blip r:embed="rId5"/>
                        </a:buBlip>
                      </a:pPr>
                      <a:r>
                        <a:rPr lang="en-GB" sz="1600" baseline="0" dirty="0" smtClean="0">
                          <a:solidFill>
                            <a:schemeClr val="tx1"/>
                          </a:solidFill>
                          <a:effectLst/>
                          <a:latin typeface="Arial" pitchFamily="34" charset="0"/>
                          <a:ea typeface="Times New Roman"/>
                          <a:cs typeface="Arial" pitchFamily="34" charset="0"/>
                        </a:rPr>
                        <a:t>When productivity is high, what happens to share prices.</a:t>
                      </a:r>
                    </a:p>
                    <a:p>
                      <a:pPr marL="177800" indent="-177800" algn="l">
                        <a:spcAft>
                          <a:spcPts val="600"/>
                        </a:spcAft>
                        <a:buFontTx/>
                        <a:buBlip>
                          <a:blip r:embed="rId5"/>
                        </a:buBlip>
                      </a:pPr>
                      <a:r>
                        <a:rPr lang="en-GB" sz="1600" baseline="0" dirty="0" smtClean="0">
                          <a:solidFill>
                            <a:srgbClr val="FF0000"/>
                          </a:solidFill>
                          <a:effectLst/>
                          <a:latin typeface="Arial" pitchFamily="34" charset="0"/>
                          <a:ea typeface="Times New Roman"/>
                          <a:cs typeface="Arial" pitchFamily="34" charset="0"/>
                        </a:rPr>
                        <a:t>How to increase productivity when minimum wage costs increase.</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876256" y="1196752"/>
            <a:ext cx="1876425"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764862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400" dirty="0"/>
              <a:t>4.1.1C – Why Businesses hold Inventories (Stock) - Activity</a:t>
            </a:r>
          </a:p>
        </p:txBody>
      </p:sp>
      <p:sp>
        <p:nvSpPr>
          <p:cNvPr id="8" name="Rectangle 7"/>
          <p:cNvSpPr/>
          <p:nvPr/>
        </p:nvSpPr>
        <p:spPr>
          <a:xfrm>
            <a:off x="319626" y="3398510"/>
            <a:ext cx="6484621" cy="2046714"/>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400" b="1" dirty="0" smtClean="0"/>
              <a:t>Activity</a:t>
            </a:r>
            <a:r>
              <a:rPr lang="en-GB" sz="1400" dirty="0" smtClean="0"/>
              <a:t> – There are lots of different ways to manage inventory depending on the company and the products. Choose a business type from one of the following, Restaurants, Clothing, Car Maintenance, Butcher or Baker, Mobile Sales and Call Centres.</a:t>
            </a:r>
          </a:p>
          <a:p>
            <a:pPr marL="285750" indent="-285750">
              <a:spcAft>
                <a:spcPts val="600"/>
              </a:spcAft>
              <a:buClr>
                <a:srgbClr val="00B050"/>
              </a:buClr>
              <a:buFont typeface="Wingdings 3" panose="05040102010807070707" pitchFamily="18" charset="2"/>
              <a:buChar char=""/>
            </a:pPr>
            <a:r>
              <a:rPr lang="en-GB" sz="1400" dirty="0" smtClean="0"/>
              <a:t>Draw a Weekly time plan of when demand is high and low for the products.</a:t>
            </a:r>
          </a:p>
          <a:p>
            <a:pPr marL="285750" indent="-285750">
              <a:spcAft>
                <a:spcPts val="600"/>
              </a:spcAft>
              <a:buClr>
                <a:srgbClr val="00B050"/>
              </a:buClr>
              <a:buFont typeface="Wingdings 3" panose="05040102010807070707" pitchFamily="18" charset="2"/>
              <a:buChar char=""/>
            </a:pPr>
            <a:r>
              <a:rPr lang="en-GB" sz="1400" dirty="0" smtClean="0"/>
              <a:t>Assuming it takes 3 days for delivery, draw a time plan of when to order stock.</a:t>
            </a:r>
          </a:p>
          <a:p>
            <a:pPr marL="285750" indent="-285750">
              <a:spcAft>
                <a:spcPts val="600"/>
              </a:spcAft>
              <a:buClr>
                <a:srgbClr val="00B050"/>
              </a:buClr>
              <a:buFont typeface="Wingdings 3" panose="05040102010807070707" pitchFamily="18" charset="2"/>
              <a:buChar char=""/>
            </a:pPr>
            <a:r>
              <a:rPr lang="en-GB" sz="1400" dirty="0" smtClean="0"/>
              <a:t>Comment on wastage</a:t>
            </a:r>
          </a:p>
        </p:txBody>
      </p:sp>
      <p:pic>
        <p:nvPicPr>
          <p:cNvPr id="2050" name="Picture 2" descr="http://image.slidesharecdn.com/inventorymanagement-110523063103-phpapp01/95/retail-inventory-management-control-49-728.jpg?cb=1306132895">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692" t="23969" b="2038"/>
          <a:stretch/>
        </p:blipFill>
        <p:spPr bwMode="auto">
          <a:xfrm>
            <a:off x="1835696" y="1124744"/>
            <a:ext cx="3672408" cy="218530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3416417041"/>
              </p:ext>
            </p:extLst>
          </p:nvPr>
        </p:nvGraphicFramePr>
        <p:xfrm>
          <a:off x="323850" y="5519504"/>
          <a:ext cx="6480397" cy="1005840"/>
        </p:xfrm>
        <a:graphic>
          <a:graphicData uri="http://schemas.openxmlformats.org/drawingml/2006/table">
            <a:tbl>
              <a:tblPr firstRow="1" bandRow="1">
                <a:tableStyleId>{5C22544A-7EE6-4342-B048-85BDC9FD1C3A}</a:tableStyleId>
              </a:tblPr>
              <a:tblGrid>
                <a:gridCol w="863774"/>
                <a:gridCol w="1390307"/>
                <a:gridCol w="1454424"/>
                <a:gridCol w="1301326"/>
                <a:gridCol w="1470566"/>
              </a:tblGrid>
              <a:tr h="216024">
                <a:tc>
                  <a:txBody>
                    <a:bodyPr/>
                    <a:lstStyle/>
                    <a:p>
                      <a:pPr algn="ctr"/>
                      <a:r>
                        <a:rPr lang="en-GB" sz="1200" dirty="0" smtClean="0">
                          <a:latin typeface="Calibri" panose="020F0502020204030204" pitchFamily="34" charset="0"/>
                        </a:rPr>
                        <a:t>Day</a:t>
                      </a:r>
                      <a:endParaRPr lang="en-GB" sz="1200" dirty="0">
                        <a:latin typeface="Calibri" panose="020F0502020204030204" pitchFamily="34" charset="0"/>
                      </a:endParaRPr>
                    </a:p>
                  </a:txBody>
                  <a:tcPr/>
                </a:tc>
                <a:tc>
                  <a:txBody>
                    <a:bodyPr/>
                    <a:lstStyle/>
                    <a:p>
                      <a:pPr algn="ctr"/>
                      <a:r>
                        <a:rPr lang="en-GB" sz="1200" dirty="0" smtClean="0">
                          <a:latin typeface="Calibri" panose="020F0502020204030204" pitchFamily="34" charset="0"/>
                        </a:rPr>
                        <a:t>High Demand time</a:t>
                      </a:r>
                      <a:endParaRPr lang="en-GB" sz="1200" dirty="0">
                        <a:latin typeface="Calibri" panose="020F0502020204030204" pitchFamily="34" charset="0"/>
                      </a:endParaRPr>
                    </a:p>
                  </a:txBody>
                  <a:tcPr/>
                </a:tc>
                <a:tc>
                  <a:txBody>
                    <a:bodyPr/>
                    <a:lstStyle/>
                    <a:p>
                      <a:pPr algn="ctr"/>
                      <a:r>
                        <a:rPr lang="en-GB" sz="1200" dirty="0" smtClean="0">
                          <a:latin typeface="Calibri" panose="020F0502020204030204" pitchFamily="34" charset="0"/>
                        </a:rPr>
                        <a:t>Low Demand Time</a:t>
                      </a:r>
                      <a:endParaRPr lang="en-GB" sz="1200" dirty="0">
                        <a:latin typeface="Calibri" panose="020F0502020204030204" pitchFamily="34" charset="0"/>
                      </a:endParaRPr>
                    </a:p>
                  </a:txBody>
                  <a:tcPr/>
                </a:tc>
                <a:tc>
                  <a:txBody>
                    <a:bodyPr/>
                    <a:lstStyle/>
                    <a:p>
                      <a:pPr algn="ctr"/>
                      <a:r>
                        <a:rPr lang="en-GB" sz="1200" dirty="0" smtClean="0">
                          <a:latin typeface="Calibri" panose="020F0502020204030204" pitchFamily="34" charset="0"/>
                        </a:rPr>
                        <a:t>Reorder period</a:t>
                      </a:r>
                      <a:endParaRPr lang="en-GB" sz="1200" dirty="0">
                        <a:latin typeface="Calibri" panose="020F0502020204030204" pitchFamily="34" charset="0"/>
                      </a:endParaRPr>
                    </a:p>
                  </a:txBody>
                  <a:tcPr/>
                </a:tc>
                <a:tc>
                  <a:txBody>
                    <a:bodyPr/>
                    <a:lstStyle/>
                    <a:p>
                      <a:pPr algn="ctr"/>
                      <a:r>
                        <a:rPr lang="en-GB" sz="1200" dirty="0" smtClean="0">
                          <a:latin typeface="Calibri" panose="020F0502020204030204" pitchFamily="34" charset="0"/>
                        </a:rPr>
                        <a:t>Potential Wastage</a:t>
                      </a:r>
                      <a:endParaRPr lang="en-GB" sz="1200" dirty="0">
                        <a:latin typeface="Calibri" panose="020F0502020204030204" pitchFamily="34" charset="0"/>
                      </a:endParaRPr>
                    </a:p>
                  </a:txBody>
                  <a:tcPr/>
                </a:tc>
              </a:tr>
              <a:tr h="216024">
                <a:tc>
                  <a:txBody>
                    <a:bodyPr/>
                    <a:lstStyle/>
                    <a:p>
                      <a:pPr algn="ctr"/>
                      <a:r>
                        <a:rPr lang="en-GB" sz="1200" dirty="0" smtClean="0">
                          <a:latin typeface="Calibri" panose="020F0502020204030204" pitchFamily="34" charset="0"/>
                        </a:rPr>
                        <a:t>Sunday</a:t>
                      </a:r>
                      <a:endParaRPr lang="en-GB" sz="1200" dirty="0">
                        <a:latin typeface="Calibri" panose="020F0502020204030204" pitchFamily="34" charset="0"/>
                      </a:endParaRPr>
                    </a:p>
                  </a:txBody>
                  <a:tcPr/>
                </a:tc>
                <a:tc>
                  <a:txBody>
                    <a:bodyPr/>
                    <a:lstStyle/>
                    <a:p>
                      <a:pPr algn="ctr"/>
                      <a:endParaRPr lang="en-GB" sz="1200" dirty="0">
                        <a:latin typeface="Calibri" panose="020F0502020204030204" pitchFamily="34" charset="0"/>
                      </a:endParaRPr>
                    </a:p>
                  </a:txBody>
                  <a:tcPr/>
                </a:tc>
                <a:tc>
                  <a:txBody>
                    <a:bodyPr/>
                    <a:lstStyle/>
                    <a:p>
                      <a:pPr algn="ctr"/>
                      <a:endParaRPr lang="en-GB" sz="1200" dirty="0">
                        <a:latin typeface="Calibri" panose="020F0502020204030204" pitchFamily="34" charset="0"/>
                      </a:endParaRPr>
                    </a:p>
                  </a:txBody>
                  <a:tcPr/>
                </a:tc>
                <a:tc>
                  <a:txBody>
                    <a:bodyPr/>
                    <a:lstStyle/>
                    <a:p>
                      <a:pPr algn="ctr"/>
                      <a:endParaRPr lang="en-GB" sz="1200">
                        <a:latin typeface="Calibri" panose="020F0502020204030204" pitchFamily="34" charset="0"/>
                      </a:endParaRPr>
                    </a:p>
                  </a:txBody>
                  <a:tcPr/>
                </a:tc>
                <a:tc>
                  <a:txBody>
                    <a:bodyPr/>
                    <a:lstStyle/>
                    <a:p>
                      <a:pPr algn="ctr"/>
                      <a:endParaRPr lang="en-GB" sz="1200">
                        <a:latin typeface="Calibri" panose="020F0502020204030204" pitchFamily="34" charset="0"/>
                      </a:endParaRPr>
                    </a:p>
                  </a:txBody>
                  <a:tcPr/>
                </a:tc>
              </a:tr>
              <a:tr h="360040">
                <a:tc>
                  <a:txBody>
                    <a:bodyPr/>
                    <a:lstStyle/>
                    <a:p>
                      <a:pPr algn="ctr"/>
                      <a:r>
                        <a:rPr lang="en-GB" sz="1200" dirty="0" smtClean="0">
                          <a:latin typeface="Calibri" panose="020F0502020204030204" pitchFamily="34" charset="0"/>
                        </a:rPr>
                        <a:t>Monday</a:t>
                      </a:r>
                      <a:r>
                        <a:rPr lang="en-GB" sz="1200" baseline="0" dirty="0" smtClean="0">
                          <a:latin typeface="Calibri" panose="020F0502020204030204" pitchFamily="34" charset="0"/>
                        </a:rPr>
                        <a:t> etc.</a:t>
                      </a:r>
                      <a:endParaRPr lang="en-GB" sz="1200" dirty="0">
                        <a:latin typeface="Calibri" panose="020F0502020204030204" pitchFamily="34" charset="0"/>
                      </a:endParaRPr>
                    </a:p>
                  </a:txBody>
                  <a:tcPr/>
                </a:tc>
                <a:tc>
                  <a:txBody>
                    <a:bodyPr/>
                    <a:lstStyle/>
                    <a:p>
                      <a:pPr algn="ctr"/>
                      <a:endParaRPr lang="en-GB" sz="1200">
                        <a:latin typeface="Calibri" panose="020F0502020204030204" pitchFamily="34" charset="0"/>
                      </a:endParaRPr>
                    </a:p>
                  </a:txBody>
                  <a:tcPr/>
                </a:tc>
                <a:tc>
                  <a:txBody>
                    <a:bodyPr/>
                    <a:lstStyle/>
                    <a:p>
                      <a:pPr algn="ctr"/>
                      <a:endParaRPr lang="en-GB" sz="1200" dirty="0">
                        <a:latin typeface="Calibri" panose="020F0502020204030204" pitchFamily="34" charset="0"/>
                      </a:endParaRPr>
                    </a:p>
                  </a:txBody>
                  <a:tcPr/>
                </a:tc>
                <a:tc>
                  <a:txBody>
                    <a:bodyPr/>
                    <a:lstStyle/>
                    <a:p>
                      <a:pPr algn="ctr"/>
                      <a:endParaRPr lang="en-GB" sz="1200" dirty="0">
                        <a:latin typeface="Calibri" panose="020F0502020204030204" pitchFamily="34" charset="0"/>
                      </a:endParaRPr>
                    </a:p>
                  </a:txBody>
                  <a:tcPr/>
                </a:tc>
                <a:tc>
                  <a:txBody>
                    <a:bodyPr/>
                    <a:lstStyle/>
                    <a:p>
                      <a:pPr algn="ctr"/>
                      <a:endParaRPr lang="en-GB" sz="1200" dirty="0">
                        <a:latin typeface="Calibri" panose="020F050202020403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843679327"/>
              </p:ext>
            </p:extLst>
          </p:nvPr>
        </p:nvGraphicFramePr>
        <p:xfrm>
          <a:off x="6876256" y="1174831"/>
          <a:ext cx="1943894" cy="5339073"/>
        </p:xfrm>
        <a:graphic>
          <a:graphicData uri="http://schemas.openxmlformats.org/drawingml/2006/table">
            <a:tbl>
              <a:tblPr firstRow="1" firstCol="1" lastRow="1" lastCol="1" bandRow="1" bandCol="1">
                <a:tableStyleId>{2D5ABB26-0587-4C30-8999-92F81FD0307C}</a:tableStyleId>
              </a:tblPr>
              <a:tblGrid>
                <a:gridCol w="1943894"/>
              </a:tblGrid>
              <a:tr h="40131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5"/>
                        </a:buBlip>
                      </a:pPr>
                      <a:r>
                        <a:rPr lang="en-GB" sz="1600" baseline="0" dirty="0" smtClean="0">
                          <a:solidFill>
                            <a:srgbClr val="FF0000"/>
                          </a:solidFill>
                          <a:effectLst/>
                          <a:latin typeface="Arial" pitchFamily="34" charset="0"/>
                          <a:ea typeface="Times New Roman"/>
                          <a:cs typeface="Arial" pitchFamily="34" charset="0"/>
                        </a:rPr>
                        <a:t>How do you measure the productivity of a service</a:t>
                      </a:r>
                    </a:p>
                    <a:p>
                      <a:pPr marL="177800" indent="-177800" algn="l">
                        <a:spcAft>
                          <a:spcPts val="600"/>
                        </a:spcAft>
                        <a:buFontTx/>
                        <a:buBlip>
                          <a:blip r:embed="rId5"/>
                        </a:buBlip>
                      </a:pPr>
                      <a:r>
                        <a:rPr lang="en-GB" sz="1600" baseline="0" dirty="0" smtClean="0">
                          <a:solidFill>
                            <a:schemeClr val="tx1"/>
                          </a:solidFill>
                          <a:effectLst/>
                          <a:latin typeface="Arial" pitchFamily="34" charset="0"/>
                          <a:ea typeface="Times New Roman"/>
                          <a:cs typeface="Arial" pitchFamily="34" charset="0"/>
                        </a:rPr>
                        <a:t>How high and low quality goods can still produce the same level of productivity</a:t>
                      </a:r>
                    </a:p>
                    <a:p>
                      <a:pPr marL="177800" indent="-177800" algn="l">
                        <a:spcAft>
                          <a:spcPts val="600"/>
                        </a:spcAft>
                        <a:buFontTx/>
                        <a:buBlip>
                          <a:blip r:embed="rId5"/>
                        </a:buBlip>
                      </a:pPr>
                      <a:r>
                        <a:rPr lang="en-GB" sz="1600" baseline="0" dirty="0" smtClean="0">
                          <a:solidFill>
                            <a:srgbClr val="FF0000"/>
                          </a:solidFill>
                          <a:effectLst/>
                          <a:latin typeface="Arial" pitchFamily="34" charset="0"/>
                          <a:ea typeface="Times New Roman"/>
                          <a:cs typeface="Arial" pitchFamily="34" charset="0"/>
                        </a:rPr>
                        <a:t>Why do strikes last so long</a:t>
                      </a:r>
                    </a:p>
                    <a:p>
                      <a:pPr marL="177800" indent="-177800" algn="l">
                        <a:spcAft>
                          <a:spcPts val="600"/>
                        </a:spcAft>
                        <a:buFontTx/>
                        <a:buBlip>
                          <a:blip r:embed="rId5"/>
                        </a:buBlip>
                      </a:pPr>
                      <a:r>
                        <a:rPr lang="en-GB" sz="1600" baseline="0" dirty="0" smtClean="0">
                          <a:solidFill>
                            <a:schemeClr val="tx1"/>
                          </a:solidFill>
                          <a:effectLst/>
                          <a:latin typeface="Arial" pitchFamily="34" charset="0"/>
                          <a:ea typeface="Times New Roman"/>
                          <a:cs typeface="Arial" pitchFamily="34" charset="0"/>
                        </a:rPr>
                        <a:t>When productivity is high, what happens to share prices.</a:t>
                      </a:r>
                    </a:p>
                    <a:p>
                      <a:pPr marL="177800" indent="-177800" algn="l">
                        <a:spcAft>
                          <a:spcPts val="600"/>
                        </a:spcAft>
                        <a:buFontTx/>
                        <a:buBlip>
                          <a:blip r:embed="rId5"/>
                        </a:buBlip>
                      </a:pPr>
                      <a:r>
                        <a:rPr lang="en-GB" sz="1600" baseline="0" dirty="0" smtClean="0">
                          <a:solidFill>
                            <a:srgbClr val="FF0000"/>
                          </a:solidFill>
                          <a:effectLst/>
                          <a:latin typeface="Arial" pitchFamily="34" charset="0"/>
                          <a:ea typeface="Times New Roman"/>
                          <a:cs typeface="Arial" pitchFamily="34" charset="0"/>
                        </a:rPr>
                        <a:t>How to increase productivity when minimum wage costs increase.</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876256" y="1196752"/>
            <a:ext cx="1876425"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0188496"/>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3100" dirty="0"/>
              <a:t>4.1.1C – Lean Production, waste and its effects</a:t>
            </a:r>
          </a:p>
        </p:txBody>
      </p:sp>
      <p:sp>
        <p:nvSpPr>
          <p:cNvPr id="8" name="Rectangle 7"/>
          <p:cNvSpPr/>
          <p:nvPr/>
        </p:nvSpPr>
        <p:spPr>
          <a:xfrm>
            <a:off x="323849" y="1196752"/>
            <a:ext cx="6484937" cy="5262979"/>
          </a:xfrm>
          <a:prstGeom prst="rect">
            <a:avLst/>
          </a:prstGeom>
        </p:spPr>
        <p:txBody>
          <a:bodyPr wrap="square">
            <a:spAutoFit/>
          </a:bodyPr>
          <a:lstStyle/>
          <a:p>
            <a:pPr marL="285750" indent="-285750">
              <a:spcAft>
                <a:spcPts val="0"/>
              </a:spcAft>
              <a:buClr>
                <a:srgbClr val="00B050"/>
              </a:buClr>
              <a:buFont typeface="Wingdings 3" panose="05040102010807070707" pitchFamily="18" charset="2"/>
              <a:buChar char=""/>
            </a:pPr>
            <a:r>
              <a:rPr lang="en-GB" sz="1600" dirty="0" smtClean="0"/>
              <a:t>Lean Production is used by some businesses to cut down on waste and therefor increase efficiency. Lean production tries to reduce the time it takes for a product to be made and become available for sale. It cuts out any activity that does not add Value for the customer. This also applies to services (for example online support reduces the need for offline conversations). </a:t>
            </a:r>
          </a:p>
          <a:p>
            <a:pPr marL="285750" indent="-285750">
              <a:spcAft>
                <a:spcPts val="0"/>
              </a:spcAft>
              <a:buClr>
                <a:srgbClr val="00B050"/>
              </a:buClr>
              <a:buFont typeface="Wingdings 3" panose="05040102010807070707" pitchFamily="18" charset="2"/>
              <a:buChar char=""/>
            </a:pPr>
            <a:r>
              <a:rPr lang="en-GB" sz="1600" dirty="0" smtClean="0"/>
              <a:t>There are different kinds of production waste:</a:t>
            </a:r>
          </a:p>
          <a:p>
            <a:pPr marL="285750" indent="-285750">
              <a:spcAft>
                <a:spcPts val="0"/>
              </a:spcAft>
              <a:buClr>
                <a:srgbClr val="00B050"/>
              </a:buClr>
              <a:buFont typeface="Wingdings 3" panose="05040102010807070707" pitchFamily="18" charset="2"/>
              <a:buChar char=""/>
            </a:pPr>
            <a:r>
              <a:rPr lang="en-GB" sz="1600" b="1" dirty="0" smtClean="0"/>
              <a:t>Overproduction</a:t>
            </a:r>
            <a:r>
              <a:rPr lang="en-GB" sz="1600" dirty="0" smtClean="0"/>
              <a:t> - Producing goods before they have been bought by the customer leading to high storage costs and potential goods damage</a:t>
            </a:r>
          </a:p>
          <a:p>
            <a:pPr marL="285750" indent="-285750">
              <a:spcAft>
                <a:spcPts val="0"/>
              </a:spcAft>
              <a:buClr>
                <a:srgbClr val="00B050"/>
              </a:buClr>
              <a:buFont typeface="Wingdings 3" panose="05040102010807070707" pitchFamily="18" charset="2"/>
              <a:buChar char=""/>
            </a:pPr>
            <a:r>
              <a:rPr lang="en-GB" sz="1600" b="1" dirty="0" smtClean="0"/>
              <a:t>Waiting</a:t>
            </a:r>
            <a:r>
              <a:rPr lang="en-GB" sz="1600" dirty="0" smtClean="0"/>
              <a:t> – When goods are not moving or being processed  leading to waste.</a:t>
            </a:r>
          </a:p>
          <a:p>
            <a:pPr marL="285750" indent="-285750">
              <a:spcAft>
                <a:spcPts val="0"/>
              </a:spcAft>
              <a:buClr>
                <a:srgbClr val="00B050"/>
              </a:buClr>
              <a:buFont typeface="Wingdings 3" panose="05040102010807070707" pitchFamily="18" charset="2"/>
              <a:buChar char=""/>
            </a:pPr>
            <a:r>
              <a:rPr lang="en-GB" sz="1600" b="1" dirty="0" smtClean="0"/>
              <a:t>Transportation</a:t>
            </a:r>
            <a:r>
              <a:rPr lang="en-GB" sz="1600" dirty="0" smtClean="0"/>
              <a:t> – Moving goods around unnecessarily causes waste and damage without adding Value to the product.</a:t>
            </a:r>
          </a:p>
          <a:p>
            <a:pPr marL="285750" indent="-285750">
              <a:spcAft>
                <a:spcPts val="0"/>
              </a:spcAft>
              <a:buClr>
                <a:srgbClr val="00B050"/>
              </a:buClr>
              <a:buFont typeface="Wingdings 3" panose="05040102010807070707" pitchFamily="18" charset="2"/>
              <a:buChar char=""/>
            </a:pPr>
            <a:r>
              <a:rPr lang="en-GB" sz="1600" b="1" dirty="0" smtClean="0"/>
              <a:t>Unnecessary inventory </a:t>
            </a:r>
            <a:r>
              <a:rPr lang="en-GB" sz="1600" dirty="0" smtClean="0"/>
              <a:t>– takes up space, storage, security and inevitable redundancy.</a:t>
            </a:r>
          </a:p>
          <a:p>
            <a:pPr marL="285750" indent="-285750">
              <a:spcAft>
                <a:spcPts val="0"/>
              </a:spcAft>
              <a:buClr>
                <a:srgbClr val="00B050"/>
              </a:buClr>
              <a:buFont typeface="Wingdings 3" panose="05040102010807070707" pitchFamily="18" charset="2"/>
              <a:buChar char=""/>
            </a:pPr>
            <a:r>
              <a:rPr lang="en-GB" sz="1600" b="1" dirty="0" smtClean="0"/>
              <a:t>Motion</a:t>
            </a:r>
            <a:r>
              <a:rPr lang="en-GB" sz="1600" dirty="0" smtClean="0"/>
              <a:t> – any actions involving movement of employees or machinery wastes time and can be a health risk.</a:t>
            </a:r>
          </a:p>
          <a:p>
            <a:pPr marL="285750" indent="-285750">
              <a:spcAft>
                <a:spcPts val="0"/>
              </a:spcAft>
              <a:buClr>
                <a:srgbClr val="00B050"/>
              </a:buClr>
              <a:buFont typeface="Wingdings 3" panose="05040102010807070707" pitchFamily="18" charset="2"/>
              <a:buChar char=""/>
            </a:pPr>
            <a:r>
              <a:rPr lang="en-GB" sz="1600" b="1" dirty="0" smtClean="0"/>
              <a:t>Over-processing</a:t>
            </a:r>
            <a:r>
              <a:rPr lang="en-GB" sz="1600" dirty="0" smtClean="0"/>
              <a:t> – complex machines completing simple tasks is wasteful</a:t>
            </a:r>
          </a:p>
          <a:p>
            <a:pPr marL="285750" indent="-285750">
              <a:spcAft>
                <a:spcPts val="0"/>
              </a:spcAft>
              <a:buClr>
                <a:srgbClr val="00B050"/>
              </a:buClr>
              <a:buFont typeface="Wingdings 3" panose="05040102010807070707" pitchFamily="18" charset="2"/>
              <a:buChar char=""/>
            </a:pPr>
            <a:r>
              <a:rPr lang="en-GB" sz="1600" b="1" dirty="0" smtClean="0"/>
              <a:t>Defects</a:t>
            </a:r>
            <a:r>
              <a:rPr lang="en-GB" sz="1600" dirty="0" smtClean="0"/>
              <a:t> – any faults requires the goods to be replaced or fixed.</a:t>
            </a:r>
            <a:endParaRPr lang="en-GB" sz="1600" dirty="0"/>
          </a:p>
        </p:txBody>
      </p:sp>
      <p:graphicFrame>
        <p:nvGraphicFramePr>
          <p:cNvPr id="7" name="Table 6"/>
          <p:cNvGraphicFramePr>
            <a:graphicFrameLocks noGrp="1"/>
          </p:cNvGraphicFramePr>
          <p:nvPr>
            <p:extLst>
              <p:ext uri="{D42A27DB-BD31-4B8C-83A1-F6EECF244321}">
                <p14:modId xmlns:p14="http://schemas.microsoft.com/office/powerpoint/2010/main" val="3843679327"/>
              </p:ext>
            </p:extLst>
          </p:nvPr>
        </p:nvGraphicFramePr>
        <p:xfrm>
          <a:off x="6876256" y="1174831"/>
          <a:ext cx="1943894" cy="5339073"/>
        </p:xfrm>
        <a:graphic>
          <a:graphicData uri="http://schemas.openxmlformats.org/drawingml/2006/table">
            <a:tbl>
              <a:tblPr firstRow="1" firstCol="1" lastRow="1" lastCol="1" bandRow="1" bandCol="1">
                <a:tableStyleId>{2D5ABB26-0587-4C30-8999-92F81FD0307C}</a:tableStyleId>
              </a:tblPr>
              <a:tblGrid>
                <a:gridCol w="1943894"/>
              </a:tblGrid>
              <a:tr h="40131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do you measure the productivity of a service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high and low quality goods can still produce the same level of productivity</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Why do strikes last so long</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When productivity is high, what happens to share prices.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to increase productivity when minimum wage costs increase.</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96752"/>
            <a:ext cx="1876425"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013679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500" dirty="0"/>
              <a:t>4.1.1C – Lean Production, waste and its effects - Activity</a:t>
            </a:r>
          </a:p>
        </p:txBody>
      </p:sp>
      <p:sp>
        <p:nvSpPr>
          <p:cNvPr id="8" name="Rectangle 7"/>
          <p:cNvSpPr/>
          <p:nvPr/>
        </p:nvSpPr>
        <p:spPr>
          <a:xfrm>
            <a:off x="323849" y="1124744"/>
            <a:ext cx="6588721" cy="5478423"/>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500" dirty="0" smtClean="0"/>
              <a:t>Choose a business with which you are familiar like a restaurant, shop or hairdressers. Identify examples of 7 different kinds of waste which might occur within these businesses. How could your business reduce or eliminate this wastage.</a:t>
            </a:r>
          </a:p>
          <a:p>
            <a:pPr marL="450850" indent="-201613">
              <a:spcAft>
                <a:spcPts val="600"/>
              </a:spcAft>
              <a:buClr>
                <a:srgbClr val="00B050"/>
              </a:buClr>
              <a:buFont typeface="Arial" panose="020B0604020202020204" pitchFamily="34" charset="0"/>
              <a:buChar char="•"/>
            </a:pPr>
            <a:r>
              <a:rPr lang="en-GB" sz="1500" dirty="0" smtClean="0"/>
              <a:t>Benefits of Lean Production – Costs are saved through:</a:t>
            </a:r>
          </a:p>
          <a:p>
            <a:pPr marL="450850" indent="-201613">
              <a:spcAft>
                <a:spcPts val="600"/>
              </a:spcAft>
              <a:buClr>
                <a:srgbClr val="00B050"/>
              </a:buClr>
              <a:buFont typeface="Arial" panose="020B0604020202020204" pitchFamily="34" charset="0"/>
              <a:buChar char="•"/>
            </a:pPr>
            <a:r>
              <a:rPr lang="en-GB" sz="1500" dirty="0" smtClean="0"/>
              <a:t>Less storage of raw materials or ingredients.</a:t>
            </a:r>
          </a:p>
          <a:p>
            <a:pPr marL="450850" indent="-201613">
              <a:spcAft>
                <a:spcPts val="600"/>
              </a:spcAft>
              <a:buClr>
                <a:srgbClr val="00B050"/>
              </a:buClr>
              <a:buFont typeface="Arial" panose="020B0604020202020204" pitchFamily="34" charset="0"/>
              <a:buChar char="•"/>
            </a:pPr>
            <a:r>
              <a:rPr lang="en-GB" sz="1500" dirty="0" smtClean="0"/>
              <a:t>Quicker production of a smaller amount of goods</a:t>
            </a:r>
            <a:r>
              <a:rPr lang="en-GB" sz="1500" dirty="0"/>
              <a:t> </a:t>
            </a:r>
            <a:r>
              <a:rPr lang="en-GB" sz="1500" dirty="0" smtClean="0"/>
              <a:t>to meet demand.</a:t>
            </a:r>
          </a:p>
          <a:p>
            <a:pPr marL="450850" indent="-201613">
              <a:spcAft>
                <a:spcPts val="600"/>
              </a:spcAft>
              <a:buClr>
                <a:srgbClr val="00B050"/>
              </a:buClr>
              <a:buFont typeface="Arial" panose="020B0604020202020204" pitchFamily="34" charset="0"/>
              <a:buChar char="•"/>
            </a:pPr>
            <a:r>
              <a:rPr lang="en-GB" sz="1500" dirty="0" smtClean="0"/>
              <a:t>No need to repair faults or provide replacements for customers.</a:t>
            </a:r>
          </a:p>
          <a:p>
            <a:pPr marL="450850" indent="-201613">
              <a:spcAft>
                <a:spcPts val="600"/>
              </a:spcAft>
              <a:buClr>
                <a:srgbClr val="00B050"/>
              </a:buClr>
              <a:buFont typeface="Arial" panose="020B0604020202020204" pitchFamily="34" charset="0"/>
              <a:buChar char="•"/>
            </a:pPr>
            <a:r>
              <a:rPr lang="en-GB" sz="1500" dirty="0" smtClean="0"/>
              <a:t>Better use of the technology and equipment</a:t>
            </a:r>
          </a:p>
          <a:p>
            <a:pPr marL="450850" indent="-201613">
              <a:spcAft>
                <a:spcPts val="600"/>
              </a:spcAft>
              <a:buClr>
                <a:srgbClr val="00B050"/>
              </a:buClr>
              <a:buFont typeface="Arial" panose="020B0604020202020204" pitchFamily="34" charset="0"/>
              <a:buChar char="•"/>
            </a:pPr>
            <a:r>
              <a:rPr lang="en-GB" sz="1500" dirty="0" smtClean="0"/>
              <a:t>Reducing down some of the less efficient processes to speed up production.</a:t>
            </a:r>
          </a:p>
          <a:p>
            <a:pPr marL="450850" indent="-201613">
              <a:spcAft>
                <a:spcPts val="600"/>
              </a:spcAft>
              <a:buClr>
                <a:srgbClr val="00B050"/>
              </a:buClr>
              <a:buFont typeface="Arial" panose="020B0604020202020204" pitchFamily="34" charset="0"/>
              <a:buChar char="•"/>
            </a:pPr>
            <a:r>
              <a:rPr lang="en-GB" sz="1500" dirty="0" smtClean="0"/>
              <a:t>Less money tied up in the inventory</a:t>
            </a:r>
          </a:p>
          <a:p>
            <a:pPr marL="450850" indent="-201613">
              <a:spcAft>
                <a:spcPts val="600"/>
              </a:spcAft>
              <a:buClr>
                <a:srgbClr val="00B050"/>
              </a:buClr>
              <a:buFont typeface="Arial" panose="020B0604020202020204" pitchFamily="34" charset="0"/>
              <a:buChar char="•"/>
            </a:pPr>
            <a:r>
              <a:rPr lang="en-GB" sz="1500" dirty="0" smtClean="0"/>
              <a:t>Improved Health and Safety is there is less stock.</a:t>
            </a:r>
          </a:p>
          <a:p>
            <a:pPr marL="285750" indent="-285750">
              <a:spcAft>
                <a:spcPts val="600"/>
              </a:spcAft>
              <a:buClr>
                <a:srgbClr val="00B050"/>
              </a:buClr>
              <a:buFont typeface="Wingdings 3" panose="05040102010807070707" pitchFamily="18" charset="2"/>
              <a:buChar char=""/>
            </a:pPr>
            <a:r>
              <a:rPr lang="en-GB" sz="1500" b="1" dirty="0" smtClean="0"/>
              <a:t>Activity</a:t>
            </a:r>
            <a:r>
              <a:rPr lang="en-GB" sz="1500" dirty="0" smtClean="0"/>
              <a:t> - Business Ratios – Certain loans from banks are based on ratios, for instance Liquidity Ration relies on selling unsold stock, the Current Ratio and Quick Ratio relies on the Current Assets including stock, and the Total Asset Turnover and the Stock Turnover Ratios rely on current assets. </a:t>
            </a:r>
          </a:p>
          <a:p>
            <a:pPr marL="285750" indent="-285750">
              <a:spcAft>
                <a:spcPts val="600"/>
              </a:spcAft>
              <a:buClr>
                <a:srgbClr val="00B050"/>
              </a:buClr>
              <a:buFont typeface="Wingdings 3" panose="05040102010807070707" pitchFamily="18" charset="2"/>
              <a:buChar char=""/>
            </a:pPr>
            <a:r>
              <a:rPr lang="en-GB" sz="1500" dirty="0" smtClean="0"/>
              <a:t>Discuss the value of a company with a lot of unsold assets vs. a company with few assets, for example Play.com vs. Amazon.</a:t>
            </a:r>
            <a:endParaRPr lang="en-GB" sz="1500" dirty="0"/>
          </a:p>
        </p:txBody>
      </p:sp>
      <p:graphicFrame>
        <p:nvGraphicFramePr>
          <p:cNvPr id="12" name="Table 11"/>
          <p:cNvGraphicFramePr>
            <a:graphicFrameLocks noGrp="1"/>
          </p:cNvGraphicFramePr>
          <p:nvPr>
            <p:extLst>
              <p:ext uri="{D42A27DB-BD31-4B8C-83A1-F6EECF244321}">
                <p14:modId xmlns:p14="http://schemas.microsoft.com/office/powerpoint/2010/main" val="181061954"/>
              </p:ext>
            </p:extLst>
          </p:nvPr>
        </p:nvGraphicFramePr>
        <p:xfrm>
          <a:off x="6948264" y="1124744"/>
          <a:ext cx="1835893" cy="540060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35893"/>
              </a:tblGrid>
              <a:tr h="417722">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2878">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Increased Productivity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Reduced amount of space needed for the production process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Work-in-progress is reduced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Improved layout of the factory floor may allow some jobs to be combined.</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Frees up employees to carry out other jobs.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3"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728192" cy="33337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084978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200" dirty="0"/>
              <a:t>4.1.1C – Lean Production, waste and its effects – Kaizen and JIT</a:t>
            </a:r>
          </a:p>
        </p:txBody>
      </p:sp>
      <p:sp>
        <p:nvSpPr>
          <p:cNvPr id="8" name="Rectangle 7"/>
          <p:cNvSpPr/>
          <p:nvPr/>
        </p:nvSpPr>
        <p:spPr>
          <a:xfrm>
            <a:off x="323849" y="1124744"/>
            <a:ext cx="6588721" cy="2323713"/>
          </a:xfrm>
          <a:prstGeom prst="rect">
            <a:avLst/>
          </a:prstGeom>
        </p:spPr>
        <p:txBody>
          <a:bodyPr wrap="square">
            <a:spAutoFit/>
          </a:bodyPr>
          <a:lstStyle/>
          <a:p>
            <a:pPr marL="273050" indent="-273050">
              <a:spcAft>
                <a:spcPts val="600"/>
              </a:spcAft>
              <a:buClr>
                <a:srgbClr val="00B050"/>
              </a:buClr>
              <a:buFont typeface="Wingdings 3" panose="05040102010807070707" pitchFamily="18" charset="2"/>
              <a:buChar char=""/>
            </a:pPr>
            <a:r>
              <a:rPr lang="en-GB" sz="1400" b="1" dirty="0" smtClean="0"/>
              <a:t>Kaizen</a:t>
            </a:r>
            <a:r>
              <a:rPr lang="en-GB" sz="1400" dirty="0" smtClean="0"/>
              <a:t> – Japanese term for “Continuous Improvement” through the elimination of waste. The improvement does not necessarily come from investing in new technologies or equipment but through the training and ideas of the workforce. Workers meet to discuss problems and potential solutions, which is effective as no-one knows the work issues better than the workers who work with them all the time. </a:t>
            </a:r>
          </a:p>
          <a:p>
            <a:pPr marL="273050" indent="-273050">
              <a:spcAft>
                <a:spcPts val="600"/>
              </a:spcAft>
              <a:buClr>
                <a:srgbClr val="00B050"/>
              </a:buClr>
              <a:buFont typeface="Wingdings 3" panose="05040102010807070707" pitchFamily="18" charset="2"/>
              <a:buChar char=""/>
            </a:pPr>
            <a:r>
              <a:rPr lang="en-GB" sz="1400" dirty="0" smtClean="0"/>
              <a:t>Kaizen eliminates waste for example by reducing the time it takes for employees to get from one place to another by reorganising the factory floor, positioning machines tightly together in cells in order to improve the flow of production.</a:t>
            </a:r>
            <a:endParaRPr lang="en-GB" sz="1400" dirty="0"/>
          </a:p>
        </p:txBody>
      </p:sp>
      <p:grpSp>
        <p:nvGrpSpPr>
          <p:cNvPr id="2" name="Group 1"/>
          <p:cNvGrpSpPr/>
          <p:nvPr/>
        </p:nvGrpSpPr>
        <p:grpSpPr>
          <a:xfrm>
            <a:off x="710980" y="3501008"/>
            <a:ext cx="5418105" cy="2549606"/>
            <a:chOff x="801443" y="3205728"/>
            <a:chExt cx="5418105" cy="3410746"/>
          </a:xfrm>
        </p:grpSpPr>
        <p:sp>
          <p:nvSpPr>
            <p:cNvPr id="7" name="TextBox 6"/>
            <p:cNvSpPr txBox="1"/>
            <p:nvPr/>
          </p:nvSpPr>
          <p:spPr>
            <a:xfrm>
              <a:off x="812744" y="3594459"/>
              <a:ext cx="1078986" cy="535249"/>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000" b="1" dirty="0" smtClean="0"/>
                <a:t>Stocks of Raw Materials</a:t>
              </a:r>
            </a:p>
          </p:txBody>
        </p:sp>
        <p:sp>
          <p:nvSpPr>
            <p:cNvPr id="9" name="TextBox 8"/>
            <p:cNvSpPr txBox="1"/>
            <p:nvPr/>
          </p:nvSpPr>
          <p:spPr>
            <a:xfrm>
              <a:off x="908280" y="4316516"/>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1</a:t>
              </a:r>
              <a:endParaRPr lang="en-GB" sz="700" b="1" dirty="0" smtClean="0"/>
            </a:p>
          </p:txBody>
        </p:sp>
        <p:cxnSp>
          <p:nvCxnSpPr>
            <p:cNvPr id="10" name="Straight Arrow Connector 9"/>
            <p:cNvCxnSpPr>
              <a:endCxn id="11" idx="1"/>
            </p:cNvCxnSpPr>
            <p:nvPr/>
          </p:nvCxnSpPr>
          <p:spPr>
            <a:xfrm>
              <a:off x="1352237" y="4516571"/>
              <a:ext cx="349181" cy="26397"/>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1" name="TextBox 10"/>
            <p:cNvSpPr txBox="1"/>
            <p:nvPr/>
          </p:nvSpPr>
          <p:spPr>
            <a:xfrm>
              <a:off x="1701418" y="4316516"/>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2</a:t>
              </a:r>
              <a:endParaRPr lang="en-GB" sz="700" b="1" dirty="0" smtClean="0"/>
            </a:p>
          </p:txBody>
        </p:sp>
        <p:sp>
          <p:nvSpPr>
            <p:cNvPr id="12" name="TextBox 11"/>
            <p:cNvSpPr txBox="1"/>
            <p:nvPr/>
          </p:nvSpPr>
          <p:spPr>
            <a:xfrm>
              <a:off x="2351651" y="3636035"/>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3</a:t>
              </a:r>
              <a:endParaRPr lang="en-GB" sz="700" b="1" dirty="0" smtClean="0"/>
            </a:p>
          </p:txBody>
        </p:sp>
        <p:sp>
          <p:nvSpPr>
            <p:cNvPr id="13" name="TextBox 12"/>
            <p:cNvSpPr txBox="1"/>
            <p:nvPr/>
          </p:nvSpPr>
          <p:spPr>
            <a:xfrm>
              <a:off x="3429300" y="4316516"/>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4</a:t>
              </a:r>
              <a:endParaRPr lang="en-GB" sz="700" b="1" dirty="0" smtClean="0"/>
            </a:p>
          </p:txBody>
        </p:sp>
        <p:sp>
          <p:nvSpPr>
            <p:cNvPr id="14" name="TextBox 13"/>
            <p:cNvSpPr txBox="1"/>
            <p:nvPr/>
          </p:nvSpPr>
          <p:spPr>
            <a:xfrm>
              <a:off x="2576373" y="4316516"/>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5</a:t>
              </a:r>
              <a:endParaRPr lang="en-GB" sz="700" b="1" dirty="0" smtClean="0"/>
            </a:p>
          </p:txBody>
        </p:sp>
        <p:sp>
          <p:nvSpPr>
            <p:cNvPr id="15" name="TextBox 14"/>
            <p:cNvSpPr txBox="1"/>
            <p:nvPr/>
          </p:nvSpPr>
          <p:spPr>
            <a:xfrm>
              <a:off x="3429299" y="3609847"/>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6</a:t>
              </a:r>
              <a:endParaRPr lang="en-GB" sz="700" b="1" dirty="0" smtClean="0"/>
            </a:p>
          </p:txBody>
        </p:sp>
        <p:sp>
          <p:nvSpPr>
            <p:cNvPr id="16" name="TextBox 15"/>
            <p:cNvSpPr txBox="1"/>
            <p:nvPr/>
          </p:nvSpPr>
          <p:spPr>
            <a:xfrm>
              <a:off x="5775591" y="3690283"/>
              <a:ext cx="443957" cy="370557"/>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200" b="1" dirty="0" smtClean="0"/>
                <a:t>OUT</a:t>
              </a:r>
              <a:endParaRPr lang="en-GB" sz="700" b="1" dirty="0" smtClean="0"/>
            </a:p>
          </p:txBody>
        </p:sp>
        <p:sp>
          <p:nvSpPr>
            <p:cNvPr id="17" name="TextBox 16"/>
            <p:cNvSpPr txBox="1"/>
            <p:nvPr/>
          </p:nvSpPr>
          <p:spPr>
            <a:xfrm>
              <a:off x="4423208" y="3682201"/>
              <a:ext cx="982657" cy="349970"/>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100" b="1" dirty="0" smtClean="0"/>
                <a:t>Warehouse</a:t>
              </a:r>
              <a:endParaRPr lang="en-GB" sz="400" b="1" dirty="0" smtClean="0"/>
            </a:p>
          </p:txBody>
        </p:sp>
        <p:cxnSp>
          <p:nvCxnSpPr>
            <p:cNvPr id="18" name="Straight Arrow Connector 17"/>
            <p:cNvCxnSpPr/>
            <p:nvPr/>
          </p:nvCxnSpPr>
          <p:spPr>
            <a:xfrm flipV="1">
              <a:off x="2145375" y="4036145"/>
              <a:ext cx="206276" cy="280371"/>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a:off x="2795608" y="3859722"/>
              <a:ext cx="633691" cy="456794"/>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a:stCxn id="13" idx="1"/>
              <a:endCxn id="14" idx="3"/>
            </p:cNvCxnSpPr>
            <p:nvPr/>
          </p:nvCxnSpPr>
          <p:spPr>
            <a:xfrm flipH="1">
              <a:off x="3020330" y="4542967"/>
              <a:ext cx="408970" cy="0"/>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a:stCxn id="14" idx="0"/>
              <a:endCxn id="15" idx="1"/>
            </p:cNvCxnSpPr>
            <p:nvPr/>
          </p:nvCxnSpPr>
          <p:spPr>
            <a:xfrm flipV="1">
              <a:off x="2798352" y="3836298"/>
              <a:ext cx="630947" cy="480218"/>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a:endCxn id="17" idx="1"/>
            </p:cNvCxnSpPr>
            <p:nvPr/>
          </p:nvCxnSpPr>
          <p:spPr>
            <a:xfrm>
              <a:off x="3873257" y="3836088"/>
              <a:ext cx="549951" cy="21098"/>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3" name="Straight Arrow Connector 22"/>
            <p:cNvCxnSpPr>
              <a:endCxn id="16" idx="1"/>
            </p:cNvCxnSpPr>
            <p:nvPr/>
          </p:nvCxnSpPr>
          <p:spPr>
            <a:xfrm>
              <a:off x="5405865" y="3859723"/>
              <a:ext cx="369726" cy="15839"/>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4" name="TextBox 23"/>
            <p:cNvSpPr txBox="1"/>
            <p:nvPr/>
          </p:nvSpPr>
          <p:spPr>
            <a:xfrm>
              <a:off x="812744" y="5419234"/>
              <a:ext cx="1760885" cy="535249"/>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000" b="1" dirty="0" smtClean="0"/>
                <a:t>Raw Materials brought in directly from suppliers</a:t>
              </a:r>
            </a:p>
          </p:txBody>
        </p:sp>
        <p:sp>
          <p:nvSpPr>
            <p:cNvPr id="26" name="TextBox 25"/>
            <p:cNvSpPr txBox="1"/>
            <p:nvPr/>
          </p:nvSpPr>
          <p:spPr>
            <a:xfrm>
              <a:off x="2891846" y="5306532"/>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1</a:t>
              </a:r>
              <a:endParaRPr lang="en-GB" sz="700" b="1" dirty="0" smtClean="0"/>
            </a:p>
          </p:txBody>
        </p:sp>
        <p:cxnSp>
          <p:nvCxnSpPr>
            <p:cNvPr id="27" name="Straight Arrow Connector 26"/>
            <p:cNvCxnSpPr>
              <a:endCxn id="28" idx="1"/>
            </p:cNvCxnSpPr>
            <p:nvPr/>
          </p:nvCxnSpPr>
          <p:spPr>
            <a:xfrm>
              <a:off x="3355094" y="5506586"/>
              <a:ext cx="349181" cy="26397"/>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8" name="TextBox 27"/>
            <p:cNvSpPr txBox="1"/>
            <p:nvPr/>
          </p:nvSpPr>
          <p:spPr>
            <a:xfrm>
              <a:off x="3704275" y="5306532"/>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2</a:t>
              </a:r>
              <a:endParaRPr lang="en-GB" sz="700" b="1" dirty="0" smtClean="0"/>
            </a:p>
          </p:txBody>
        </p:sp>
        <p:sp>
          <p:nvSpPr>
            <p:cNvPr id="29" name="TextBox 28"/>
            <p:cNvSpPr txBox="1"/>
            <p:nvPr/>
          </p:nvSpPr>
          <p:spPr>
            <a:xfrm>
              <a:off x="4981515" y="6141344"/>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4</a:t>
              </a:r>
              <a:endParaRPr lang="en-GB" sz="700" b="1" dirty="0" smtClean="0"/>
            </a:p>
          </p:txBody>
        </p:sp>
        <p:sp>
          <p:nvSpPr>
            <p:cNvPr id="30" name="TextBox 29"/>
            <p:cNvSpPr txBox="1"/>
            <p:nvPr/>
          </p:nvSpPr>
          <p:spPr>
            <a:xfrm>
              <a:off x="4184512" y="6121391"/>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5</a:t>
              </a:r>
              <a:endParaRPr lang="en-GB" sz="700" b="1" dirty="0" smtClean="0"/>
            </a:p>
          </p:txBody>
        </p:sp>
        <p:sp>
          <p:nvSpPr>
            <p:cNvPr id="31" name="TextBox 30"/>
            <p:cNvSpPr txBox="1"/>
            <p:nvPr/>
          </p:nvSpPr>
          <p:spPr>
            <a:xfrm>
              <a:off x="3232857" y="6163572"/>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6</a:t>
              </a:r>
              <a:endParaRPr lang="en-GB" sz="700" b="1" dirty="0" smtClean="0"/>
            </a:p>
          </p:txBody>
        </p:sp>
        <p:sp>
          <p:nvSpPr>
            <p:cNvPr id="33" name="TextBox 32"/>
            <p:cNvSpPr txBox="1"/>
            <p:nvPr/>
          </p:nvSpPr>
          <p:spPr>
            <a:xfrm>
              <a:off x="812744" y="6182945"/>
              <a:ext cx="443957" cy="370557"/>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200" b="1" dirty="0" smtClean="0"/>
                <a:t>OUT</a:t>
              </a:r>
              <a:endParaRPr lang="en-GB" sz="700" b="1" dirty="0" smtClean="0"/>
            </a:p>
          </p:txBody>
        </p:sp>
        <p:cxnSp>
          <p:nvCxnSpPr>
            <p:cNvPr id="34" name="Straight Arrow Connector 33"/>
            <p:cNvCxnSpPr>
              <a:stCxn id="29" idx="1"/>
            </p:cNvCxnSpPr>
            <p:nvPr/>
          </p:nvCxnSpPr>
          <p:spPr>
            <a:xfrm flipH="1">
              <a:off x="4592189" y="6367795"/>
              <a:ext cx="389326" cy="5446"/>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a:stCxn id="30" idx="1"/>
              <a:endCxn id="31" idx="3"/>
            </p:cNvCxnSpPr>
            <p:nvPr/>
          </p:nvCxnSpPr>
          <p:spPr>
            <a:xfrm flipH="1">
              <a:off x="3676814" y="6347842"/>
              <a:ext cx="507698" cy="42181"/>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a:stCxn id="42" idx="2"/>
              <a:endCxn id="29" idx="0"/>
            </p:cNvCxnSpPr>
            <p:nvPr/>
          </p:nvCxnSpPr>
          <p:spPr>
            <a:xfrm>
              <a:off x="4759537" y="5776253"/>
              <a:ext cx="443957" cy="365090"/>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7" name="Straight Arrow Connector 36"/>
            <p:cNvCxnSpPr/>
            <p:nvPr/>
          </p:nvCxnSpPr>
          <p:spPr>
            <a:xfrm flipH="1">
              <a:off x="1256700" y="6371078"/>
              <a:ext cx="618549" cy="0"/>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8" name="Straight Arrow Connector 37"/>
            <p:cNvCxnSpPr>
              <a:endCxn id="42" idx="1"/>
            </p:cNvCxnSpPr>
            <p:nvPr/>
          </p:nvCxnSpPr>
          <p:spPr>
            <a:xfrm>
              <a:off x="4148232" y="5527095"/>
              <a:ext cx="389326" cy="22707"/>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39" name="TextBox 38"/>
            <p:cNvSpPr txBox="1"/>
            <p:nvPr/>
          </p:nvSpPr>
          <p:spPr>
            <a:xfrm>
              <a:off x="1701418" y="6200700"/>
              <a:ext cx="982657" cy="349970"/>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100" b="1" dirty="0" smtClean="0"/>
                <a:t>Warehouse</a:t>
              </a:r>
              <a:endParaRPr lang="en-GB" sz="400" b="1" dirty="0" smtClean="0"/>
            </a:p>
          </p:txBody>
        </p:sp>
        <p:cxnSp>
          <p:nvCxnSpPr>
            <p:cNvPr id="41" name="Straight Arrow Connector 40"/>
            <p:cNvCxnSpPr>
              <a:stCxn id="31" idx="1"/>
              <a:endCxn id="39" idx="3"/>
            </p:cNvCxnSpPr>
            <p:nvPr/>
          </p:nvCxnSpPr>
          <p:spPr>
            <a:xfrm flipH="1" flipV="1">
              <a:off x="2684075" y="6375685"/>
              <a:ext cx="548782" cy="14338"/>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42" name="TextBox 41"/>
            <p:cNvSpPr txBox="1"/>
            <p:nvPr/>
          </p:nvSpPr>
          <p:spPr>
            <a:xfrm>
              <a:off x="4537558" y="5323351"/>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3</a:t>
              </a:r>
              <a:endParaRPr lang="en-GB" sz="700" b="1" dirty="0" smtClean="0"/>
            </a:p>
          </p:txBody>
        </p:sp>
        <p:sp>
          <p:nvSpPr>
            <p:cNvPr id="43" name="TextBox 42"/>
            <p:cNvSpPr txBox="1"/>
            <p:nvPr/>
          </p:nvSpPr>
          <p:spPr>
            <a:xfrm>
              <a:off x="801443" y="3205728"/>
              <a:ext cx="2311010" cy="261610"/>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100" b="1" dirty="0" smtClean="0"/>
                <a:t>The Kaizen Effect: Before</a:t>
              </a:r>
            </a:p>
          </p:txBody>
        </p:sp>
        <p:sp>
          <p:nvSpPr>
            <p:cNvPr id="44" name="TextBox 43"/>
            <p:cNvSpPr txBox="1"/>
            <p:nvPr/>
          </p:nvSpPr>
          <p:spPr>
            <a:xfrm>
              <a:off x="823026" y="4937325"/>
              <a:ext cx="2311010" cy="329383"/>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000" b="1" dirty="0" smtClean="0"/>
                <a:t>The Kaizen Effect: Before</a:t>
              </a:r>
            </a:p>
          </p:txBody>
        </p:sp>
      </p:grpSp>
      <p:sp>
        <p:nvSpPr>
          <p:cNvPr id="45" name="Rectangle 44"/>
          <p:cNvSpPr/>
          <p:nvPr/>
        </p:nvSpPr>
        <p:spPr>
          <a:xfrm>
            <a:off x="251519" y="6093296"/>
            <a:ext cx="6476503" cy="523220"/>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400" b="1" dirty="0" smtClean="0"/>
              <a:t>Activity</a:t>
            </a:r>
            <a:r>
              <a:rPr lang="en-GB" sz="1400" dirty="0" smtClean="0"/>
              <a:t> – Identify the changes that have taken place in the reorganisation of the factory floor using Kaizen’s principles.</a:t>
            </a:r>
            <a:endParaRPr lang="en-GB" sz="1400" dirty="0"/>
          </a:p>
        </p:txBody>
      </p:sp>
      <p:graphicFrame>
        <p:nvGraphicFramePr>
          <p:cNvPr id="48" name="Table 47"/>
          <p:cNvGraphicFramePr>
            <a:graphicFrameLocks noGrp="1"/>
          </p:cNvGraphicFramePr>
          <p:nvPr>
            <p:extLst>
              <p:ext uri="{D42A27DB-BD31-4B8C-83A1-F6EECF244321}">
                <p14:modId xmlns:p14="http://schemas.microsoft.com/office/powerpoint/2010/main" val="315630275"/>
              </p:ext>
            </p:extLst>
          </p:nvPr>
        </p:nvGraphicFramePr>
        <p:xfrm>
          <a:off x="6948264" y="1124744"/>
          <a:ext cx="1835893" cy="540060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35893"/>
              </a:tblGrid>
              <a:tr h="417722">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2878">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Increased Productivity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Reduced amount of space needed for the production process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Work-in-progress is reduced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Improved layout of the factory floor may allow some jobs to be combined.</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Frees up employees to carry out other jobs.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4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728192" cy="33337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27332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300" dirty="0"/>
              <a:t>4.1.1C – Lean Production, waste and its effects – Kaizen and JIT</a:t>
            </a:r>
          </a:p>
        </p:txBody>
      </p:sp>
      <p:sp>
        <p:nvSpPr>
          <p:cNvPr id="8" name="Rectangle 7"/>
          <p:cNvSpPr/>
          <p:nvPr/>
        </p:nvSpPr>
        <p:spPr>
          <a:xfrm>
            <a:off x="323849" y="1124744"/>
            <a:ext cx="6588721" cy="5755422"/>
          </a:xfrm>
          <a:prstGeom prst="rect">
            <a:avLst/>
          </a:prstGeom>
        </p:spPr>
        <p:txBody>
          <a:bodyPr wrap="square">
            <a:spAutoFit/>
          </a:bodyPr>
          <a:lstStyle/>
          <a:p>
            <a:pPr marL="273050" indent="-273050">
              <a:spcAft>
                <a:spcPts val="0"/>
              </a:spcAft>
              <a:buClr>
                <a:srgbClr val="00B050"/>
              </a:buClr>
              <a:buFont typeface="Wingdings 3" panose="05040102010807070707" pitchFamily="18" charset="2"/>
              <a:buChar char=""/>
            </a:pPr>
            <a:r>
              <a:rPr lang="en-GB" sz="1540" b="1" dirty="0" smtClean="0"/>
              <a:t>Just-In-Time (JIT) </a:t>
            </a:r>
            <a:r>
              <a:rPr lang="en-GB" sz="1540" dirty="0" smtClean="0"/>
              <a:t>– This is a production method which focusses on reducing or eliminating the to have an inventory or raw materials on site and on reducing work-in-progress and inventories of the finished product. The raw materials are delivered “Just In Time” to be constructed in the production centre to be used in the next stage of the production line. Therefor the finished product is made just in time to be delivered to the customer.</a:t>
            </a:r>
          </a:p>
          <a:p>
            <a:pPr marL="450850" indent="-188913">
              <a:spcAft>
                <a:spcPts val="0"/>
              </a:spcAft>
              <a:buClr>
                <a:srgbClr val="00B050"/>
              </a:buClr>
              <a:buFont typeface="Arial" panose="020B0604020202020204" pitchFamily="34" charset="0"/>
              <a:buChar char="•"/>
            </a:pPr>
            <a:r>
              <a:rPr lang="en-GB" sz="1540" dirty="0" smtClean="0"/>
              <a:t>This reduces the cost of holding inventory as nothing is ordered to keep in the warehouse.</a:t>
            </a:r>
          </a:p>
          <a:p>
            <a:pPr marL="450850" indent="-188913">
              <a:spcAft>
                <a:spcPts val="0"/>
              </a:spcAft>
              <a:buClr>
                <a:srgbClr val="00B050"/>
              </a:buClr>
              <a:buFont typeface="Arial" panose="020B0604020202020204" pitchFamily="34" charset="0"/>
              <a:buChar char="•"/>
            </a:pPr>
            <a:r>
              <a:rPr lang="en-GB" sz="1540" dirty="0" smtClean="0"/>
              <a:t>Warehouse space is not needed, reducing costs.</a:t>
            </a:r>
          </a:p>
          <a:p>
            <a:pPr marL="450850" indent="-188913">
              <a:spcAft>
                <a:spcPts val="0"/>
              </a:spcAft>
              <a:buClr>
                <a:srgbClr val="00B050"/>
              </a:buClr>
              <a:buFont typeface="Arial" panose="020B0604020202020204" pitchFamily="34" charset="0"/>
              <a:buChar char="•"/>
            </a:pPr>
            <a:r>
              <a:rPr lang="en-GB" sz="1540" dirty="0" smtClean="0"/>
              <a:t>Is useful if there is no availability of a warehouse</a:t>
            </a:r>
          </a:p>
          <a:p>
            <a:pPr marL="450850" indent="-188913">
              <a:spcAft>
                <a:spcPts val="0"/>
              </a:spcAft>
              <a:buClr>
                <a:srgbClr val="00B050"/>
              </a:buClr>
              <a:buFont typeface="Arial" panose="020B0604020202020204" pitchFamily="34" charset="0"/>
              <a:buChar char="•"/>
            </a:pPr>
            <a:r>
              <a:rPr lang="en-GB" sz="1540" dirty="0" smtClean="0"/>
              <a:t>The finished product is sold more quickly increasing the speed of cash flow (called liquidity)</a:t>
            </a:r>
          </a:p>
          <a:p>
            <a:pPr marL="273050" indent="-273050">
              <a:spcAft>
                <a:spcPts val="0"/>
              </a:spcAft>
              <a:buClr>
                <a:srgbClr val="00B050"/>
              </a:buClr>
              <a:buFont typeface="Wingdings 3" panose="05040102010807070707" pitchFamily="18" charset="2"/>
              <a:buChar char=""/>
            </a:pPr>
            <a:r>
              <a:rPr lang="en-GB" sz="1540" b="1" dirty="0" smtClean="0"/>
              <a:t>Activity</a:t>
            </a:r>
            <a:r>
              <a:rPr lang="en-GB" sz="1540" dirty="0" smtClean="0"/>
              <a:t> – Read the case study on the next slide or </a:t>
            </a:r>
            <a:r>
              <a:rPr lang="en-GB" sz="1540" dirty="0" smtClean="0">
                <a:hlinkClick r:id="rId3" action="ppaction://hlinkfile"/>
              </a:rPr>
              <a:t>click here </a:t>
            </a:r>
            <a:r>
              <a:rPr lang="en-GB" sz="1540" dirty="0" smtClean="0"/>
              <a:t>and answer the questions:</a:t>
            </a:r>
          </a:p>
          <a:p>
            <a:pPr marL="450850" indent="-273050">
              <a:spcAft>
                <a:spcPts val="0"/>
              </a:spcAft>
              <a:buClr>
                <a:srgbClr val="00B050"/>
              </a:buClr>
              <a:buFont typeface="+mj-lt"/>
              <a:buAutoNum type="arabicPeriod"/>
            </a:pPr>
            <a:r>
              <a:rPr lang="en-GB" sz="1540" dirty="0" smtClean="0"/>
              <a:t>What are the different methods of production that Kara used as her business expanded?</a:t>
            </a:r>
          </a:p>
          <a:p>
            <a:pPr marL="450850" indent="-273050">
              <a:spcAft>
                <a:spcPts val="0"/>
              </a:spcAft>
              <a:buClr>
                <a:srgbClr val="00B050"/>
              </a:buClr>
              <a:buFont typeface="+mj-lt"/>
              <a:buAutoNum type="arabicPeriod"/>
            </a:pPr>
            <a:r>
              <a:rPr lang="en-GB" sz="1540" dirty="0" smtClean="0"/>
              <a:t>Why do you think she changed production methods as her business expanded?</a:t>
            </a:r>
          </a:p>
          <a:p>
            <a:pPr marL="450850" indent="-273050">
              <a:spcAft>
                <a:spcPts val="0"/>
              </a:spcAft>
              <a:buClr>
                <a:srgbClr val="00B050"/>
              </a:buClr>
              <a:buFont typeface="+mj-lt"/>
              <a:buAutoNum type="arabicPeriod"/>
            </a:pPr>
            <a:r>
              <a:rPr lang="en-GB" sz="1540" dirty="0" smtClean="0">
                <a:solidFill>
                  <a:srgbClr val="FF0000"/>
                </a:solidFill>
              </a:rPr>
              <a:t>Extended</a:t>
            </a:r>
            <a:r>
              <a:rPr lang="en-GB" sz="1540" dirty="0" smtClean="0"/>
              <a:t> - What </a:t>
            </a:r>
            <a:r>
              <a:rPr lang="en-GB" sz="1540" dirty="0"/>
              <a:t>was the danger to the business of increasing productivity through an automated process</a:t>
            </a:r>
            <a:r>
              <a:rPr lang="en-GB" sz="1540" dirty="0" smtClean="0"/>
              <a:t>?</a:t>
            </a:r>
            <a:endParaRPr lang="en-GB" sz="1540" dirty="0"/>
          </a:p>
          <a:p>
            <a:pPr marL="450850" indent="-273050">
              <a:spcAft>
                <a:spcPts val="0"/>
              </a:spcAft>
              <a:buClr>
                <a:srgbClr val="00B050"/>
              </a:buClr>
              <a:buFont typeface="+mj-lt"/>
              <a:buAutoNum type="arabicPeriod"/>
            </a:pPr>
            <a:r>
              <a:rPr lang="en-GB" sz="1540" dirty="0" smtClean="0">
                <a:solidFill>
                  <a:srgbClr val="FF0000"/>
                </a:solidFill>
              </a:rPr>
              <a:t>Extended</a:t>
            </a:r>
            <a:r>
              <a:rPr lang="en-GB" sz="1540" dirty="0" smtClean="0"/>
              <a:t> - Using </a:t>
            </a:r>
            <a:r>
              <a:rPr lang="en-GB" sz="1540" b="1" dirty="0" smtClean="0"/>
              <a:t>Kaizen</a:t>
            </a:r>
            <a:r>
              <a:rPr lang="en-GB" sz="1540" dirty="0" smtClean="0"/>
              <a:t>, comment on how Kara might streamline the business premises layout.</a:t>
            </a:r>
          </a:p>
        </p:txBody>
      </p:sp>
      <p:graphicFrame>
        <p:nvGraphicFramePr>
          <p:cNvPr id="7" name="Table 6"/>
          <p:cNvGraphicFramePr>
            <a:graphicFrameLocks noGrp="1"/>
          </p:cNvGraphicFramePr>
          <p:nvPr>
            <p:extLst>
              <p:ext uri="{D42A27DB-BD31-4B8C-83A1-F6EECF244321}">
                <p14:modId xmlns:p14="http://schemas.microsoft.com/office/powerpoint/2010/main" val="210372207"/>
              </p:ext>
            </p:extLst>
          </p:nvPr>
        </p:nvGraphicFramePr>
        <p:xfrm>
          <a:off x="6948264" y="1124744"/>
          <a:ext cx="1835893" cy="540060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35893"/>
              </a:tblGrid>
              <a:tr h="417722">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2878">
                <a:tc>
                  <a:txBody>
                    <a:bodyPr/>
                    <a:lstStyle/>
                    <a:p>
                      <a:pPr marL="177800" indent="-177800" algn="l">
                        <a:spcAft>
                          <a:spcPts val="600"/>
                        </a:spcAft>
                        <a:buFontTx/>
                        <a:buBlip>
                          <a:blip r:embed="rId4"/>
                        </a:buBlip>
                      </a:pPr>
                      <a:r>
                        <a:rPr lang="en-GB" sz="1600" baseline="0" dirty="0" smtClean="0">
                          <a:solidFill>
                            <a:srgbClr val="FF0000"/>
                          </a:solidFill>
                          <a:effectLst/>
                          <a:latin typeface="Arial" pitchFamily="34" charset="0"/>
                          <a:ea typeface="Times New Roman"/>
                          <a:cs typeface="Arial" pitchFamily="34" charset="0"/>
                        </a:rPr>
                        <a:t>Increased Productivity</a:t>
                      </a:r>
                    </a:p>
                    <a:p>
                      <a:pPr marL="177800" indent="-177800" algn="l">
                        <a:spcAft>
                          <a:spcPts val="600"/>
                        </a:spcAft>
                        <a:buFontTx/>
                        <a:buBlip>
                          <a:blip r:embed="rId4"/>
                        </a:buBlip>
                      </a:pPr>
                      <a:r>
                        <a:rPr lang="en-GB" sz="1600" baseline="0" dirty="0" smtClean="0">
                          <a:solidFill>
                            <a:schemeClr val="tx1"/>
                          </a:solidFill>
                          <a:effectLst/>
                          <a:latin typeface="Arial" pitchFamily="34" charset="0"/>
                          <a:ea typeface="Times New Roman"/>
                          <a:cs typeface="Arial" pitchFamily="34" charset="0"/>
                        </a:rPr>
                        <a:t>Reduced amount of space needed for the production process</a:t>
                      </a:r>
                    </a:p>
                    <a:p>
                      <a:pPr marL="177800" indent="-177800" algn="l">
                        <a:spcAft>
                          <a:spcPts val="600"/>
                        </a:spcAft>
                        <a:buFontTx/>
                        <a:buBlip>
                          <a:blip r:embed="rId4"/>
                        </a:buBlip>
                      </a:pPr>
                      <a:r>
                        <a:rPr lang="en-GB" sz="1600" baseline="0" dirty="0" smtClean="0">
                          <a:solidFill>
                            <a:srgbClr val="FF0000"/>
                          </a:solidFill>
                          <a:effectLst/>
                          <a:latin typeface="Arial" pitchFamily="34" charset="0"/>
                          <a:ea typeface="Times New Roman"/>
                          <a:cs typeface="Arial" pitchFamily="34" charset="0"/>
                        </a:rPr>
                        <a:t>Work-in-progress is reduced</a:t>
                      </a:r>
                    </a:p>
                    <a:p>
                      <a:pPr marL="177800" indent="-177800" algn="l">
                        <a:spcAft>
                          <a:spcPts val="600"/>
                        </a:spcAft>
                        <a:buFontTx/>
                        <a:buBlip>
                          <a:blip r:embed="rId4"/>
                        </a:buBlip>
                      </a:pPr>
                      <a:r>
                        <a:rPr lang="en-GB" sz="1600" baseline="0" dirty="0" smtClean="0">
                          <a:solidFill>
                            <a:schemeClr val="tx1"/>
                          </a:solidFill>
                          <a:effectLst/>
                          <a:latin typeface="Arial" pitchFamily="34" charset="0"/>
                          <a:ea typeface="Times New Roman"/>
                          <a:cs typeface="Arial" pitchFamily="34" charset="0"/>
                        </a:rPr>
                        <a:t>Improved layout of the factory floor may allow some jobs to be combined.</a:t>
                      </a:r>
                    </a:p>
                    <a:p>
                      <a:pPr marL="177800" indent="-177800" algn="l">
                        <a:spcAft>
                          <a:spcPts val="600"/>
                        </a:spcAft>
                        <a:buFontTx/>
                        <a:buBlip>
                          <a:blip r:embed="rId4"/>
                        </a:buBlip>
                      </a:pPr>
                      <a:r>
                        <a:rPr lang="en-GB" sz="1600" baseline="0" dirty="0" smtClean="0">
                          <a:solidFill>
                            <a:srgbClr val="FF0000"/>
                          </a:solidFill>
                          <a:effectLst/>
                          <a:latin typeface="Arial" pitchFamily="34" charset="0"/>
                          <a:ea typeface="Times New Roman"/>
                          <a:cs typeface="Arial" pitchFamily="34" charset="0"/>
                        </a:rPr>
                        <a:t>Frees up employees to carry out other jobs.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020272" y="1196752"/>
            <a:ext cx="1728192" cy="33337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3279162"/>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400" dirty="0"/>
              <a:t>4.1.1C – Lean Production, waste and its effects – Case Study</a:t>
            </a:r>
          </a:p>
        </p:txBody>
      </p:sp>
      <p:sp>
        <p:nvSpPr>
          <p:cNvPr id="8" name="Rectangle 7"/>
          <p:cNvSpPr/>
          <p:nvPr/>
        </p:nvSpPr>
        <p:spPr>
          <a:xfrm>
            <a:off x="323850" y="1124744"/>
            <a:ext cx="8496300" cy="5401479"/>
          </a:xfrm>
          <a:prstGeom prst="rect">
            <a:avLst/>
          </a:prstGeom>
        </p:spPr>
        <p:txBody>
          <a:bodyPr wrap="square">
            <a:spAutoFit/>
          </a:bodyPr>
          <a:lstStyle/>
          <a:p>
            <a:pPr>
              <a:spcAft>
                <a:spcPts val="600"/>
              </a:spcAft>
              <a:buClr>
                <a:srgbClr val="00B050"/>
              </a:buClr>
              <a:tabLst>
                <a:tab pos="914400" algn="l"/>
              </a:tabLst>
            </a:pPr>
            <a:r>
              <a:rPr lang="en-GB" sz="1500" b="1" dirty="0">
                <a:solidFill>
                  <a:srgbClr val="0070C0"/>
                </a:solidFill>
              </a:rPr>
              <a:t>Case Study Example</a:t>
            </a:r>
          </a:p>
          <a:p>
            <a:pPr marL="273050" indent="-273050">
              <a:spcAft>
                <a:spcPts val="600"/>
              </a:spcAft>
              <a:buClr>
                <a:srgbClr val="00B050"/>
              </a:buClr>
              <a:buFont typeface="Wingdings 3" panose="05040102010807070707" pitchFamily="18" charset="2"/>
              <a:buChar char=""/>
              <a:tabLst>
                <a:tab pos="914400" algn="l"/>
              </a:tabLst>
            </a:pPr>
            <a:r>
              <a:rPr lang="en-GB" sz="1500" dirty="0">
                <a:solidFill>
                  <a:srgbClr val="0070C0"/>
                </a:solidFill>
              </a:rPr>
              <a:t>Kara wanted to start her own business. She knew that Egyptian Authentic Food restaurants were very popular and she was an excellent cook of Egyptian food. She decided to start cooking dishes of Egyptian food and selling them to local people for dinner parties. She advertised in the local newspaper and used her own kitchen to prepare the food. Customers would ask her to cook a particular dish of their choice and she would cook it especially for them just how they wanted it. The food was extremely popular and soon she had more orders for dinner parties than she could cope with and had to turn down customers.</a:t>
            </a:r>
          </a:p>
          <a:p>
            <a:pPr marL="273050" indent="-273050">
              <a:spcAft>
                <a:spcPts val="600"/>
              </a:spcAft>
              <a:buClr>
                <a:srgbClr val="00B050"/>
              </a:buClr>
              <a:buFont typeface="Wingdings 3" panose="05040102010807070707" pitchFamily="18" charset="2"/>
              <a:buChar char=""/>
              <a:tabLst>
                <a:tab pos="914400" algn="l"/>
              </a:tabLst>
            </a:pPr>
            <a:r>
              <a:rPr lang="en-GB" sz="1500" dirty="0">
                <a:solidFill>
                  <a:srgbClr val="0070C0"/>
                </a:solidFill>
              </a:rPr>
              <a:t>So Kara decided to rent a small factory unit in which she could put large cookers. She expanded and took on several employees to help her. The number of orders continued to grow as her reputation for producing excellent food continued to spread. Shops started to order large quantities of a particular dish and they would sell it to customers in smaller containers as a takeaway dinner which customers would heat up at home. In the new premises Kara did things slightly differently. Now, instead of making one pan of a particular dish, she would make a large quantity in one go and then divide it into large containers ready to be sent out for sale. She would then make a large quantity of another dish, and so on. Still the popularity of the food continued to grow!</a:t>
            </a:r>
          </a:p>
          <a:p>
            <a:pPr marL="273050" indent="-273050">
              <a:spcAft>
                <a:spcPts val="600"/>
              </a:spcAft>
              <a:buClr>
                <a:srgbClr val="00B050"/>
              </a:buClr>
              <a:buFont typeface="Wingdings 3" panose="05040102010807070707" pitchFamily="18" charset="2"/>
              <a:buChar char=""/>
              <a:tabLst>
                <a:tab pos="914400" algn="l"/>
              </a:tabLst>
            </a:pPr>
            <a:r>
              <a:rPr lang="en-GB" sz="1500" dirty="0">
                <a:solidFill>
                  <a:srgbClr val="0070C0"/>
                </a:solidFill>
              </a:rPr>
              <a:t>After 2 years of expanding at the small factory unit, Kara decided she could afford to buy a much larger premises and invest in new automated machinery to cook the food. The demand was there, the food sold to airlines, hotels and supermarkets, as well as the original shops. The new automated process would produce particular dishes in very large quantities, and would produce the same dish continually.</a:t>
            </a:r>
          </a:p>
        </p:txBody>
      </p:sp>
    </p:spTree>
    <p:extLst>
      <p:ext uri="{BB962C8B-B14F-4D97-AF65-F5344CB8AC3E}">
        <p14:creationId xmlns:p14="http://schemas.microsoft.com/office/powerpoint/2010/main" val="2912316803"/>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400" dirty="0"/>
              <a:t>4.1.2A – The Main Methods of Production – Job production</a:t>
            </a:r>
          </a:p>
        </p:txBody>
      </p:sp>
      <p:graphicFrame>
        <p:nvGraphicFramePr>
          <p:cNvPr id="25" name="Table 24"/>
          <p:cNvGraphicFramePr>
            <a:graphicFrameLocks noGrp="1"/>
          </p:cNvGraphicFramePr>
          <p:nvPr>
            <p:extLst>
              <p:ext uri="{D42A27DB-BD31-4B8C-83A1-F6EECF244321}">
                <p14:modId xmlns:p14="http://schemas.microsoft.com/office/powerpoint/2010/main" val="3377615907"/>
              </p:ext>
            </p:extLst>
          </p:nvPr>
        </p:nvGraphicFramePr>
        <p:xfrm>
          <a:off x="6876256" y="1177836"/>
          <a:ext cx="1907901" cy="534750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1"/>
              </a:tblGrid>
              <a:tr h="419590">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27918">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Customised Birthday Cakes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Weddings and Wedding Receptions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Phone engraving</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A La Carte Meals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much you would pay to have something specifically customised for you</a:t>
                      </a:r>
                    </a:p>
                    <a:p>
                      <a:pPr marL="177800" indent="-177800" algn="l">
                        <a:spcAft>
                          <a:spcPts val="600"/>
                        </a:spcAft>
                        <a:buFontTx/>
                        <a:buBlip>
                          <a:blip r:embed="rId3"/>
                        </a:buBlip>
                      </a:pPr>
                      <a:r>
                        <a:rPr lang="en-GB" sz="1600" dirty="0" smtClean="0">
                          <a:effectLst/>
                          <a:latin typeface="Arial" pitchFamily="34" charset="0"/>
                          <a:ea typeface="Times New Roman"/>
                          <a:cs typeface="Arial" pitchFamily="34" charset="0"/>
                        </a:rPr>
                        <a:t>Computer, clothes or product mending.</a:t>
                      </a:r>
                    </a:p>
                    <a:p>
                      <a:pPr marL="177800" indent="-177800" algn="l">
                        <a:spcAft>
                          <a:spcPts val="600"/>
                        </a:spcAft>
                        <a:buFontTx/>
                        <a:buBlip>
                          <a:blip r:embed="rId3"/>
                        </a:buBlip>
                      </a:pPr>
                      <a:r>
                        <a:rPr lang="en-GB" sz="1600" dirty="0" smtClean="0">
                          <a:solidFill>
                            <a:srgbClr val="FF0000"/>
                          </a:solidFill>
                          <a:effectLst/>
                          <a:latin typeface="Arial" pitchFamily="34" charset="0"/>
                          <a:ea typeface="Times New Roman"/>
                          <a:cs typeface="Arial" pitchFamily="34" charset="0"/>
                        </a:rPr>
                        <a:t>Home tutoring</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800200"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87599"/>
            <a:ext cx="6516713" cy="5193729"/>
          </a:xfrm>
          <a:prstGeom prst="rect">
            <a:avLst/>
          </a:prstGeom>
        </p:spPr>
        <p:txBody>
          <a:bodyPr wrap="square">
            <a:spAutoFit/>
          </a:bodyPr>
          <a:lstStyle/>
          <a:p>
            <a:pPr marL="273050" indent="-273050">
              <a:spcAft>
                <a:spcPts val="600"/>
              </a:spcAft>
              <a:buClr>
                <a:srgbClr val="00B050"/>
              </a:buClr>
              <a:buFont typeface="Wingdings 3" panose="05040102010807070707" pitchFamily="18" charset="2"/>
              <a:buChar char=""/>
            </a:pPr>
            <a:r>
              <a:rPr lang="en-GB" sz="1470" dirty="0" smtClean="0"/>
              <a:t>Kara used 3 methods of production within the business model during the </a:t>
            </a:r>
            <a:r>
              <a:rPr lang="en-GB" sz="1470" dirty="0"/>
              <a:t>g</a:t>
            </a:r>
            <a:r>
              <a:rPr lang="en-GB" sz="1470" dirty="0" smtClean="0"/>
              <a:t>rowth of her company - Job Production - Batch Production - Flow Production</a:t>
            </a:r>
          </a:p>
          <a:p>
            <a:pPr marL="273050" indent="-273050">
              <a:spcAft>
                <a:spcPts val="600"/>
              </a:spcAft>
              <a:buClr>
                <a:srgbClr val="00B050"/>
              </a:buClr>
              <a:buFont typeface="Wingdings 3" panose="05040102010807070707" pitchFamily="18" charset="2"/>
              <a:buChar char=""/>
            </a:pPr>
            <a:r>
              <a:rPr lang="en-GB" sz="1470" b="1" dirty="0" smtClean="0"/>
              <a:t>Job Production </a:t>
            </a:r>
            <a:r>
              <a:rPr lang="en-GB" sz="1470" dirty="0" smtClean="0"/>
              <a:t>– This is where products are made specially to order, for example a customer would order a particular food dish and Kara would make it. Each order is different and requires a different level of attention. Other examples include </a:t>
            </a:r>
            <a:r>
              <a:rPr lang="en-GB" sz="1470" dirty="0"/>
              <a:t>s</a:t>
            </a:r>
            <a:r>
              <a:rPr lang="en-GB" sz="1470" dirty="0" smtClean="0"/>
              <a:t>pecialist machinery manufacturers who will manufacture a machine for another business to meet a particular specification, bridges, ships, made to measure suits, cinema films, or </a:t>
            </a:r>
            <a:r>
              <a:rPr lang="en-GB" sz="1470" b="1" dirty="0" smtClean="0"/>
              <a:t>bespoke</a:t>
            </a:r>
            <a:r>
              <a:rPr lang="en-GB" sz="1470" dirty="0" smtClean="0"/>
              <a:t> computer programs that perform specialist tasks.</a:t>
            </a:r>
          </a:p>
          <a:p>
            <a:pPr marL="273050" indent="-273050">
              <a:spcAft>
                <a:spcPts val="600"/>
              </a:spcAft>
              <a:buClr>
                <a:srgbClr val="00B050"/>
              </a:buClr>
              <a:buFont typeface="Wingdings 3" panose="05040102010807070707" pitchFamily="18" charset="2"/>
              <a:buChar char=""/>
            </a:pPr>
            <a:r>
              <a:rPr lang="en-GB" sz="1470" b="1" dirty="0" smtClean="0"/>
              <a:t>Advantages</a:t>
            </a:r>
          </a:p>
          <a:p>
            <a:pPr marL="450850" indent="-201613" defTabSz="344488">
              <a:spcAft>
                <a:spcPts val="300"/>
              </a:spcAft>
              <a:buClr>
                <a:srgbClr val="00B050"/>
              </a:buClr>
              <a:buFont typeface="Arial" panose="020B0604020202020204" pitchFamily="34" charset="0"/>
              <a:buChar char="•"/>
            </a:pPr>
            <a:r>
              <a:rPr lang="en-GB" sz="1470" dirty="0"/>
              <a:t>More suitable for one-off or personal services</a:t>
            </a:r>
          </a:p>
          <a:p>
            <a:pPr marL="450850" indent="-201613" defTabSz="344488">
              <a:spcAft>
                <a:spcPts val="300"/>
              </a:spcAft>
              <a:buClr>
                <a:srgbClr val="00B050"/>
              </a:buClr>
              <a:buFont typeface="Arial" panose="020B0604020202020204" pitchFamily="34" charset="0"/>
              <a:buChar char="•"/>
            </a:pPr>
            <a:r>
              <a:rPr lang="en-GB" sz="1470" dirty="0" smtClean="0"/>
              <a:t>Product meets the exact requirements of the customer</a:t>
            </a:r>
          </a:p>
          <a:p>
            <a:pPr marL="450850" indent="-201613" defTabSz="344488">
              <a:spcAft>
                <a:spcPts val="300"/>
              </a:spcAft>
              <a:buClr>
                <a:srgbClr val="00B050"/>
              </a:buClr>
              <a:buFont typeface="Arial" panose="020B0604020202020204" pitchFamily="34" charset="0"/>
              <a:buChar char="•"/>
            </a:pPr>
            <a:r>
              <a:rPr lang="en-GB" sz="1470" dirty="0" smtClean="0"/>
              <a:t>Workers have more varied jobs (they don’t just carry out one task)</a:t>
            </a:r>
          </a:p>
          <a:p>
            <a:pPr marL="450850" indent="-201613" defTabSz="344488">
              <a:spcAft>
                <a:spcPts val="300"/>
              </a:spcAft>
              <a:buClr>
                <a:srgbClr val="00B050"/>
              </a:buClr>
              <a:buFont typeface="Arial" panose="020B0604020202020204" pitchFamily="34" charset="0"/>
              <a:buChar char="•"/>
            </a:pPr>
            <a:r>
              <a:rPr lang="en-GB" sz="1470" dirty="0" smtClean="0"/>
              <a:t>Flexible, often used for high quality goods therefor costs a higher price.</a:t>
            </a:r>
          </a:p>
          <a:p>
            <a:pPr marL="273050" indent="-273050">
              <a:spcAft>
                <a:spcPts val="600"/>
              </a:spcAft>
              <a:buClr>
                <a:srgbClr val="00B050"/>
              </a:buClr>
              <a:buFont typeface="Wingdings 3" panose="05040102010807070707" pitchFamily="18" charset="2"/>
              <a:buChar char=""/>
            </a:pPr>
            <a:r>
              <a:rPr lang="en-GB" sz="1470" b="1" dirty="0" smtClean="0"/>
              <a:t>Disadvantages</a:t>
            </a:r>
          </a:p>
          <a:p>
            <a:pPr marL="450850" indent="-201613">
              <a:spcAft>
                <a:spcPts val="300"/>
              </a:spcAft>
              <a:buClr>
                <a:srgbClr val="00B050"/>
              </a:buClr>
              <a:buFont typeface="Arial" panose="020B0604020202020204" pitchFamily="34" charset="0"/>
              <a:buChar char="•"/>
            </a:pPr>
            <a:r>
              <a:rPr lang="en-GB" sz="1470" dirty="0" smtClean="0"/>
              <a:t>Skilled labour costs more and is labour intensive</a:t>
            </a:r>
          </a:p>
          <a:p>
            <a:pPr marL="450850" indent="-201613">
              <a:spcAft>
                <a:spcPts val="300"/>
              </a:spcAft>
              <a:buClr>
                <a:srgbClr val="00B050"/>
              </a:buClr>
              <a:buFont typeface="Arial" panose="020B0604020202020204" pitchFamily="34" charset="0"/>
              <a:buChar char="•"/>
            </a:pPr>
            <a:r>
              <a:rPr lang="en-GB" sz="1470" dirty="0" smtClean="0"/>
              <a:t>Production usually takes longer</a:t>
            </a:r>
          </a:p>
          <a:p>
            <a:pPr marL="450850" indent="-201613">
              <a:spcAft>
                <a:spcPts val="300"/>
              </a:spcAft>
              <a:buClr>
                <a:srgbClr val="00B050"/>
              </a:buClr>
              <a:buFont typeface="Arial" panose="020B0604020202020204" pitchFamily="34" charset="0"/>
              <a:buChar char="•"/>
            </a:pPr>
            <a:r>
              <a:rPr lang="en-GB" sz="1470" dirty="0" smtClean="0"/>
              <a:t>Made to order so errors can be expensive</a:t>
            </a:r>
          </a:p>
          <a:p>
            <a:pPr marL="450850" indent="-201613">
              <a:spcAft>
                <a:spcPts val="300"/>
              </a:spcAft>
              <a:buClr>
                <a:srgbClr val="00B050"/>
              </a:buClr>
              <a:buFont typeface="Arial" panose="020B0604020202020204" pitchFamily="34" charset="0"/>
              <a:buChar char="•"/>
            </a:pPr>
            <a:r>
              <a:rPr lang="en-GB" sz="1470" dirty="0" smtClean="0"/>
              <a:t>Materials may have to be specially purchased leading to higher costs.</a:t>
            </a:r>
            <a:endParaRPr lang="en-GB" sz="1470" dirty="0"/>
          </a:p>
        </p:txBody>
      </p:sp>
    </p:spTree>
    <p:extLst>
      <p:ext uri="{BB962C8B-B14F-4D97-AF65-F5344CB8AC3E}">
        <p14:creationId xmlns:p14="http://schemas.microsoft.com/office/powerpoint/2010/main" val="403691356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3537118781"/>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300" dirty="0"/>
              <a:t>4.1.2A – The Main Methods of Production – Batch Production</a:t>
            </a:r>
          </a:p>
        </p:txBody>
      </p:sp>
      <p:graphicFrame>
        <p:nvGraphicFramePr>
          <p:cNvPr id="25" name="Table 24"/>
          <p:cNvGraphicFramePr>
            <a:graphicFrameLocks noGrp="1"/>
          </p:cNvGraphicFramePr>
          <p:nvPr>
            <p:extLst>
              <p:ext uri="{D42A27DB-BD31-4B8C-83A1-F6EECF244321}">
                <p14:modId xmlns:p14="http://schemas.microsoft.com/office/powerpoint/2010/main" val="493418232"/>
              </p:ext>
            </p:extLst>
          </p:nvPr>
        </p:nvGraphicFramePr>
        <p:xfrm>
          <a:off x="6912571" y="1093252"/>
          <a:ext cx="1907901" cy="550410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1"/>
              </a:tblGrid>
              <a:tr h="413940">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38588">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Bread production</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Ovens and Kiln based products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Physical labour and physical movements involved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Batches are good or bad but can be tested off the line.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Individual labelling costs</a:t>
                      </a:r>
                    </a:p>
                    <a:p>
                      <a:pPr marL="177800" indent="-177800" algn="l">
                        <a:spcAft>
                          <a:spcPts val="600"/>
                        </a:spcAft>
                        <a:buFontTx/>
                        <a:buBlip>
                          <a:blip r:embed="rId3"/>
                        </a:buBlip>
                      </a:pPr>
                      <a:r>
                        <a:rPr lang="en-GB" sz="1600" dirty="0" smtClean="0">
                          <a:effectLst/>
                          <a:latin typeface="Arial" pitchFamily="34" charset="0"/>
                          <a:ea typeface="Times New Roman"/>
                          <a:cs typeface="Arial" pitchFamily="34" charset="0"/>
                        </a:rPr>
                        <a:t>Stored in different racks so more space needed.</a:t>
                      </a:r>
                    </a:p>
                    <a:p>
                      <a:pPr marL="177800" indent="-177800" algn="l">
                        <a:spcAft>
                          <a:spcPts val="600"/>
                        </a:spcAft>
                        <a:buFontTx/>
                        <a:buBlip>
                          <a:blip r:embed="rId3"/>
                        </a:buBlip>
                      </a:pPr>
                      <a:r>
                        <a:rPr lang="en-GB" sz="1600" dirty="0" smtClean="0">
                          <a:solidFill>
                            <a:srgbClr val="FF0000"/>
                          </a:solidFill>
                          <a:effectLst/>
                          <a:latin typeface="Arial" pitchFamily="34" charset="0"/>
                          <a:ea typeface="Times New Roman"/>
                          <a:cs typeface="Arial" pitchFamily="34" charset="0"/>
                        </a:rPr>
                        <a:t>Classroom teaching</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76598" y="1165260"/>
            <a:ext cx="1808181"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51624"/>
            <a:ext cx="6480398" cy="5496889"/>
          </a:xfrm>
          <a:prstGeom prst="rect">
            <a:avLst/>
          </a:prstGeom>
        </p:spPr>
        <p:txBody>
          <a:bodyPr wrap="square">
            <a:spAutoFit/>
          </a:bodyPr>
          <a:lstStyle/>
          <a:p>
            <a:pPr marL="273050" indent="-273050">
              <a:spcAft>
                <a:spcPts val="600"/>
              </a:spcAft>
              <a:buClr>
                <a:srgbClr val="00B050"/>
              </a:buClr>
              <a:buFont typeface="Wingdings 3" panose="05040102010807070707" pitchFamily="18" charset="2"/>
              <a:buChar char=""/>
            </a:pPr>
            <a:r>
              <a:rPr lang="en-GB" sz="1460" b="1" dirty="0" smtClean="0"/>
              <a:t>Batch Production </a:t>
            </a:r>
            <a:r>
              <a:rPr lang="en-GB" sz="1460" dirty="0" smtClean="0"/>
              <a:t>– This is where similar products are made in blocks or batches. A certain number of one product is made, then a certain number of another product is made, and so on. Kara made a batch of one type of food and then another type. Other examples include small bakeries making batches of one kind of bread and then a different kind, houses built together using the same design, furniture production (a certain number of table, and then chairs) or clothing (a batch of particular sizes of shirts is made, then a batch of the next size)</a:t>
            </a:r>
          </a:p>
          <a:p>
            <a:pPr marL="273050" indent="-273050">
              <a:spcAft>
                <a:spcPts val="600"/>
              </a:spcAft>
              <a:buClr>
                <a:srgbClr val="00B050"/>
              </a:buClr>
              <a:buFont typeface="Wingdings 3" panose="05040102010807070707" pitchFamily="18" charset="2"/>
              <a:buChar char=""/>
            </a:pPr>
            <a:r>
              <a:rPr lang="en-GB" sz="1460" b="1" dirty="0" smtClean="0"/>
              <a:t>Advantages</a:t>
            </a:r>
          </a:p>
          <a:p>
            <a:pPr marL="450850" indent="-201613" defTabSz="344488">
              <a:spcAft>
                <a:spcPts val="300"/>
              </a:spcAft>
              <a:buClr>
                <a:srgbClr val="00B050"/>
              </a:buClr>
              <a:buFont typeface="Arial" panose="020B0604020202020204" pitchFamily="34" charset="0"/>
              <a:buChar char="•"/>
            </a:pPr>
            <a:r>
              <a:rPr lang="en-GB" sz="1460" dirty="0" smtClean="0"/>
              <a:t>Flexible way of working and production can easily change from one product to another</a:t>
            </a:r>
            <a:endParaRPr lang="en-GB" sz="1460" dirty="0"/>
          </a:p>
          <a:p>
            <a:pPr marL="450850" indent="-201613" defTabSz="344488">
              <a:spcAft>
                <a:spcPts val="300"/>
              </a:spcAft>
              <a:buClr>
                <a:srgbClr val="00B050"/>
              </a:buClr>
              <a:buFont typeface="Arial" panose="020B0604020202020204" pitchFamily="34" charset="0"/>
              <a:buChar char="•"/>
            </a:pPr>
            <a:r>
              <a:rPr lang="en-GB" sz="1460" dirty="0" smtClean="0"/>
              <a:t>It gives some variety to worker’s jobs.</a:t>
            </a:r>
          </a:p>
          <a:p>
            <a:pPr marL="450850" indent="-201613" defTabSz="344488">
              <a:spcAft>
                <a:spcPts val="300"/>
              </a:spcAft>
              <a:buClr>
                <a:srgbClr val="00B050"/>
              </a:buClr>
              <a:buFont typeface="Arial" panose="020B0604020202020204" pitchFamily="34" charset="0"/>
              <a:buChar char="•"/>
            </a:pPr>
            <a:r>
              <a:rPr lang="en-GB" sz="1460" dirty="0" smtClean="0"/>
              <a:t>It allows more variety to products which would otherwise be identical, therefor more consumer choice. E.g. different flavours of ready meals</a:t>
            </a:r>
          </a:p>
          <a:p>
            <a:pPr marL="450850" indent="-201613" defTabSz="344488">
              <a:spcAft>
                <a:spcPts val="300"/>
              </a:spcAft>
              <a:buClr>
                <a:srgbClr val="00B050"/>
              </a:buClr>
              <a:buFont typeface="Arial" panose="020B0604020202020204" pitchFamily="34" charset="0"/>
              <a:buChar char="•"/>
            </a:pPr>
            <a:r>
              <a:rPr lang="en-GB" sz="1460" dirty="0" smtClean="0"/>
              <a:t>Production may not be affected much by the machinery breaking down.</a:t>
            </a:r>
          </a:p>
          <a:p>
            <a:pPr marL="273050" indent="-273050">
              <a:spcAft>
                <a:spcPts val="600"/>
              </a:spcAft>
              <a:buClr>
                <a:srgbClr val="00B050"/>
              </a:buClr>
              <a:buFont typeface="Wingdings 3" panose="05040102010807070707" pitchFamily="18" charset="2"/>
              <a:buChar char=""/>
            </a:pPr>
            <a:r>
              <a:rPr lang="en-GB" sz="1460" b="1" dirty="0" smtClean="0"/>
              <a:t>Disadvantages</a:t>
            </a:r>
          </a:p>
          <a:p>
            <a:pPr marL="450850" indent="-201613">
              <a:spcAft>
                <a:spcPts val="300"/>
              </a:spcAft>
              <a:buClr>
                <a:srgbClr val="00B050"/>
              </a:buClr>
              <a:buFont typeface="Arial" panose="020B0604020202020204" pitchFamily="34" charset="0"/>
              <a:buChar char="•"/>
            </a:pPr>
            <a:r>
              <a:rPr lang="en-GB" sz="1460" dirty="0" smtClean="0"/>
              <a:t>It can be expensive as half finished </a:t>
            </a:r>
            <a:r>
              <a:rPr lang="en-GB" sz="1460" dirty="0"/>
              <a:t>o</a:t>
            </a:r>
            <a:r>
              <a:rPr lang="en-GB" sz="1460" dirty="0" smtClean="0"/>
              <a:t>r finished products will need moving about.</a:t>
            </a:r>
          </a:p>
          <a:p>
            <a:pPr marL="450850" indent="-201613">
              <a:spcAft>
                <a:spcPts val="300"/>
              </a:spcAft>
              <a:buClr>
                <a:srgbClr val="00B050"/>
              </a:buClr>
              <a:buFont typeface="Arial" panose="020B0604020202020204" pitchFamily="34" charset="0"/>
              <a:buChar char="•"/>
            </a:pPr>
            <a:r>
              <a:rPr lang="en-GB" sz="1460" dirty="0" smtClean="0"/>
              <a:t>Machines have to rest between production batches which means there is a delay and output is lost.</a:t>
            </a:r>
          </a:p>
          <a:p>
            <a:pPr marL="450850" indent="-201613">
              <a:spcAft>
                <a:spcPts val="300"/>
              </a:spcAft>
              <a:buClr>
                <a:srgbClr val="00B050"/>
              </a:buClr>
              <a:buFont typeface="Arial" panose="020B0604020202020204" pitchFamily="34" charset="0"/>
              <a:buChar char="•"/>
            </a:pPr>
            <a:r>
              <a:rPr lang="en-GB" sz="1460" dirty="0" smtClean="0"/>
              <a:t>Warehouse space is needed for stocks of raw materials and components.</a:t>
            </a:r>
          </a:p>
        </p:txBody>
      </p:sp>
    </p:spTree>
    <p:extLst>
      <p:ext uri="{BB962C8B-B14F-4D97-AF65-F5344CB8AC3E}">
        <p14:creationId xmlns:p14="http://schemas.microsoft.com/office/powerpoint/2010/main" val="869870395"/>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400" dirty="0"/>
              <a:t>4.1.2A – The Main Methods of Production – Flow Production</a:t>
            </a:r>
          </a:p>
        </p:txBody>
      </p:sp>
      <p:graphicFrame>
        <p:nvGraphicFramePr>
          <p:cNvPr id="25" name="Table 24"/>
          <p:cNvGraphicFramePr>
            <a:graphicFrameLocks noGrp="1"/>
          </p:cNvGraphicFramePr>
          <p:nvPr>
            <p:extLst>
              <p:ext uri="{D42A27DB-BD31-4B8C-83A1-F6EECF244321}">
                <p14:modId xmlns:p14="http://schemas.microsoft.com/office/powerpoint/2010/main" val="2642621894"/>
              </p:ext>
            </p:extLst>
          </p:nvPr>
        </p:nvGraphicFramePr>
        <p:xfrm>
          <a:off x="6876257" y="1196752"/>
          <a:ext cx="1944216" cy="525658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33758">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22826">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5 things around you that are not mass produced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Henry Ford and the Model T</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Sweat shops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Assessing quality assurance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death of the towns where automation has replaced workers.</a:t>
                      </a:r>
                    </a:p>
                    <a:p>
                      <a:pPr marL="177800" indent="-177800" algn="l">
                        <a:spcAft>
                          <a:spcPts val="600"/>
                        </a:spcAft>
                        <a:buFontTx/>
                        <a:buBlip>
                          <a:blip r:embed="rId3"/>
                        </a:buBlip>
                      </a:pPr>
                      <a:r>
                        <a:rPr lang="en-GB" sz="1600" dirty="0" smtClean="0">
                          <a:effectLst/>
                          <a:latin typeface="Arial" pitchFamily="34" charset="0"/>
                          <a:ea typeface="Times New Roman"/>
                          <a:cs typeface="Arial" pitchFamily="34" charset="0"/>
                        </a:rPr>
                        <a:t>Transport costs and high level logistics.</a:t>
                      </a:r>
                    </a:p>
                    <a:p>
                      <a:pPr marL="177800" indent="-177800" algn="l">
                        <a:spcAft>
                          <a:spcPts val="600"/>
                        </a:spcAft>
                        <a:buFontTx/>
                        <a:buBlip>
                          <a:blip r:embed="rId3"/>
                        </a:buBlip>
                      </a:pPr>
                      <a:r>
                        <a:rPr lang="en-GB" sz="1600" dirty="0" smtClean="0">
                          <a:solidFill>
                            <a:srgbClr val="FF0000"/>
                          </a:solidFill>
                          <a:effectLst/>
                          <a:latin typeface="Arial" pitchFamily="34" charset="0"/>
                          <a:ea typeface="Times New Roman"/>
                          <a:cs typeface="Arial" pitchFamily="34" charset="0"/>
                        </a:rPr>
                        <a:t>A one size</a:t>
                      </a:r>
                      <a:r>
                        <a:rPr lang="en-GB" sz="1600" baseline="0" dirty="0" smtClean="0">
                          <a:solidFill>
                            <a:srgbClr val="FF0000"/>
                          </a:solidFill>
                          <a:effectLst/>
                          <a:latin typeface="Arial" pitchFamily="34" charset="0"/>
                          <a:ea typeface="Times New Roman"/>
                          <a:cs typeface="Arial" pitchFamily="34" charset="0"/>
                        </a:rPr>
                        <a:t> fits all coursework</a:t>
                      </a:r>
                      <a:endParaRPr lang="en-GB" sz="16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268760"/>
            <a:ext cx="1800200"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6408390" cy="5467651"/>
          </a:xfrm>
          <a:prstGeom prst="rect">
            <a:avLst/>
          </a:prstGeom>
        </p:spPr>
        <p:txBody>
          <a:bodyPr wrap="square">
            <a:spAutoFit/>
          </a:bodyPr>
          <a:lstStyle/>
          <a:p>
            <a:pPr marL="273050" indent="-273050">
              <a:spcAft>
                <a:spcPts val="600"/>
              </a:spcAft>
              <a:buClr>
                <a:srgbClr val="00B050"/>
              </a:buClr>
              <a:buFont typeface="Wingdings 3" panose="05040102010807070707" pitchFamily="18" charset="2"/>
              <a:buChar char=""/>
            </a:pPr>
            <a:r>
              <a:rPr lang="en-GB" sz="1440" b="1" dirty="0" smtClean="0"/>
              <a:t>Flow (Mass) Production </a:t>
            </a:r>
            <a:r>
              <a:rPr lang="en-GB" sz="1440" dirty="0" smtClean="0"/>
              <a:t>– This is where large quantities of a product are made in a continuous process. Often called </a:t>
            </a:r>
            <a:r>
              <a:rPr lang="en-GB" sz="1440" b="1" dirty="0" smtClean="0"/>
              <a:t>Mass Production</a:t>
            </a:r>
            <a:r>
              <a:rPr lang="en-GB" sz="1440" dirty="0" smtClean="0"/>
              <a:t> because of the large quantity of standard sized products made. It is called Flow Production because products look like they are flowing down a line (production line). The basic materials are put at one end of the line and as they move along, other materials are added until the end of the line where they are packages for delivery, reducing down manpower costs (economics of scale). Large numbers are made of the same quality and standard, e.g. cars, cameras, games machines, phones. In fact almost everything you use in your daily life is mass produced (almost)</a:t>
            </a:r>
          </a:p>
          <a:p>
            <a:pPr marL="273050" indent="-273050">
              <a:spcAft>
                <a:spcPts val="600"/>
              </a:spcAft>
              <a:buClr>
                <a:srgbClr val="00B050"/>
              </a:buClr>
              <a:buFont typeface="Wingdings 3" panose="05040102010807070707" pitchFamily="18" charset="2"/>
              <a:buChar char=""/>
            </a:pPr>
            <a:r>
              <a:rPr lang="en-GB" sz="1440" b="1" dirty="0" smtClean="0"/>
              <a:t>Advantages</a:t>
            </a:r>
          </a:p>
          <a:p>
            <a:pPr marL="450850" indent="-201613" defTabSz="344488">
              <a:spcAft>
                <a:spcPts val="300"/>
              </a:spcAft>
              <a:buClr>
                <a:srgbClr val="00B050"/>
              </a:buClr>
              <a:buFont typeface="Arial" panose="020B0604020202020204" pitchFamily="34" charset="0"/>
              <a:buChar char="•"/>
            </a:pPr>
            <a:r>
              <a:rPr lang="en-GB" sz="1440" dirty="0" smtClean="0"/>
              <a:t>High output of one product keeping costs and prices low.</a:t>
            </a:r>
          </a:p>
          <a:p>
            <a:pPr marL="450850" indent="-201613" defTabSz="344488">
              <a:spcAft>
                <a:spcPts val="300"/>
              </a:spcAft>
              <a:buClr>
                <a:srgbClr val="00B050"/>
              </a:buClr>
              <a:buFont typeface="Arial" panose="020B0604020202020204" pitchFamily="34" charset="0"/>
              <a:buChar char="•"/>
            </a:pPr>
            <a:r>
              <a:rPr lang="en-GB" sz="1440" dirty="0" smtClean="0"/>
              <a:t>Easy for capital-intensive production methods to be used reducing labour costs and increasing efficiency.</a:t>
            </a:r>
          </a:p>
          <a:p>
            <a:pPr marL="450850" indent="-201613" defTabSz="344488">
              <a:spcAft>
                <a:spcPts val="300"/>
              </a:spcAft>
              <a:buClr>
                <a:srgbClr val="00B050"/>
              </a:buClr>
              <a:buFont typeface="Arial" panose="020B0604020202020204" pitchFamily="34" charset="0"/>
              <a:buChar char="•"/>
            </a:pPr>
            <a:r>
              <a:rPr lang="en-GB" sz="1440" dirty="0" smtClean="0"/>
              <a:t>24hrs a day production lines producing goods quickly and cheaply.</a:t>
            </a:r>
          </a:p>
          <a:p>
            <a:pPr marL="450850" indent="-201613" defTabSz="344488">
              <a:spcAft>
                <a:spcPts val="300"/>
              </a:spcAft>
              <a:buClr>
                <a:srgbClr val="00B050"/>
              </a:buClr>
              <a:buFont typeface="Arial" panose="020B0604020202020204" pitchFamily="34" charset="0"/>
              <a:buChar char="•"/>
            </a:pPr>
            <a:r>
              <a:rPr lang="en-GB" sz="1440" dirty="0" smtClean="0"/>
              <a:t>No need to move goods from one part of the factory to another.</a:t>
            </a:r>
          </a:p>
          <a:p>
            <a:pPr marL="273050" indent="-273050">
              <a:spcAft>
                <a:spcPts val="600"/>
              </a:spcAft>
              <a:buClr>
                <a:srgbClr val="00B050"/>
              </a:buClr>
              <a:buFont typeface="Wingdings 3" panose="05040102010807070707" pitchFamily="18" charset="2"/>
              <a:buChar char=""/>
            </a:pPr>
            <a:r>
              <a:rPr lang="en-GB" sz="1440" b="1" dirty="0" smtClean="0"/>
              <a:t>Disadvantages</a:t>
            </a:r>
          </a:p>
          <a:p>
            <a:pPr marL="450850" indent="-201613">
              <a:spcAft>
                <a:spcPts val="300"/>
              </a:spcAft>
              <a:buClr>
                <a:srgbClr val="00B050"/>
              </a:buClr>
              <a:buFont typeface="Arial" panose="020B0604020202020204" pitchFamily="34" charset="0"/>
              <a:buChar char="•"/>
            </a:pPr>
            <a:r>
              <a:rPr lang="en-GB" sz="1440" dirty="0" smtClean="0"/>
              <a:t>Boring for the workers, little job satisfaction and motivation.</a:t>
            </a:r>
          </a:p>
          <a:p>
            <a:pPr marL="450850" indent="-201613">
              <a:spcAft>
                <a:spcPts val="300"/>
              </a:spcAft>
              <a:buClr>
                <a:srgbClr val="00B050"/>
              </a:buClr>
              <a:buFont typeface="Arial" panose="020B0604020202020204" pitchFamily="34" charset="0"/>
              <a:buChar char="•"/>
            </a:pPr>
            <a:r>
              <a:rPr lang="en-GB" sz="1440" dirty="0" smtClean="0"/>
              <a:t>Significant storage requirements (inventories of components, materials)</a:t>
            </a:r>
          </a:p>
          <a:p>
            <a:pPr marL="450850" indent="-201613">
              <a:spcAft>
                <a:spcPts val="300"/>
              </a:spcAft>
              <a:buClr>
                <a:srgbClr val="00B050"/>
              </a:buClr>
              <a:buFont typeface="Arial" panose="020B0604020202020204" pitchFamily="34" charset="0"/>
              <a:buChar char="•"/>
            </a:pPr>
            <a:r>
              <a:rPr lang="en-GB" sz="1440" dirty="0" smtClean="0"/>
              <a:t>Capital costs of setting up a production line are very high.</a:t>
            </a:r>
          </a:p>
          <a:p>
            <a:pPr marL="450850" indent="-201613">
              <a:spcAft>
                <a:spcPts val="300"/>
              </a:spcAft>
              <a:buClr>
                <a:srgbClr val="00B050"/>
              </a:buClr>
              <a:buFont typeface="Arial" panose="020B0604020202020204" pitchFamily="34" charset="0"/>
              <a:buChar char="•"/>
            </a:pPr>
            <a:r>
              <a:rPr lang="en-GB" sz="1440" dirty="0" smtClean="0"/>
              <a:t>If one machine breaks down, the whole line stops.</a:t>
            </a:r>
          </a:p>
        </p:txBody>
      </p:sp>
    </p:spTree>
    <p:extLst>
      <p:ext uri="{BB962C8B-B14F-4D97-AF65-F5344CB8AC3E}">
        <p14:creationId xmlns:p14="http://schemas.microsoft.com/office/powerpoint/2010/main" val="2419135842"/>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020" dirty="0"/>
              <a:t>4.1.2B – The Main Methods of Production – Factors Affecting Methods</a:t>
            </a:r>
          </a:p>
        </p:txBody>
      </p:sp>
      <p:graphicFrame>
        <p:nvGraphicFramePr>
          <p:cNvPr id="25" name="Table 24"/>
          <p:cNvGraphicFramePr>
            <a:graphicFrameLocks noGrp="1"/>
          </p:cNvGraphicFramePr>
          <p:nvPr>
            <p:extLst>
              <p:ext uri="{D42A27DB-BD31-4B8C-83A1-F6EECF244321}">
                <p14:modId xmlns:p14="http://schemas.microsoft.com/office/powerpoint/2010/main" val="134471204"/>
              </p:ext>
            </p:extLst>
          </p:nvPr>
        </p:nvGraphicFramePr>
        <p:xfrm>
          <a:off x="6732241" y="1124744"/>
          <a:ext cx="2088232" cy="530537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2088232"/>
              </a:tblGrid>
              <a:tr h="43123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413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Level of production needed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Availability of resources for a production line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Availability of Capital to invest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Worker and Union Pressure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Foreign Investment and Globalisation</a:t>
                      </a:r>
                    </a:p>
                    <a:p>
                      <a:pPr marL="177800" indent="-177800" algn="l">
                        <a:spcAft>
                          <a:spcPts val="600"/>
                        </a:spcAft>
                        <a:buFontTx/>
                        <a:buBlip>
                          <a:blip r:embed="rId3"/>
                        </a:buBlip>
                      </a:pPr>
                      <a:r>
                        <a:rPr lang="en-GB" sz="1600" dirty="0" smtClean="0">
                          <a:effectLst/>
                          <a:latin typeface="Arial" pitchFamily="34" charset="0"/>
                          <a:ea typeface="Times New Roman"/>
                          <a:cs typeface="Arial" pitchFamily="34" charset="0"/>
                        </a:rPr>
                        <a:t>Quality of Goods</a:t>
                      </a:r>
                    </a:p>
                    <a:p>
                      <a:pPr marL="177800" indent="-177800" algn="l">
                        <a:spcAft>
                          <a:spcPts val="600"/>
                        </a:spcAft>
                        <a:buFontTx/>
                        <a:buBlip>
                          <a:blip r:embed="rId3"/>
                        </a:buBlip>
                      </a:pPr>
                      <a:r>
                        <a:rPr lang="en-GB" sz="1600" dirty="0" smtClean="0">
                          <a:solidFill>
                            <a:srgbClr val="FF0000"/>
                          </a:solidFill>
                          <a:effectLst/>
                          <a:latin typeface="Arial" pitchFamily="34" charset="0"/>
                          <a:ea typeface="Times New Roman"/>
                          <a:cs typeface="Arial" pitchFamily="34" charset="0"/>
                        </a:rPr>
                        <a:t>Uniformity</a:t>
                      </a:r>
                    </a:p>
                    <a:p>
                      <a:pPr marL="177800" indent="-177800" algn="l">
                        <a:spcAft>
                          <a:spcPts val="600"/>
                        </a:spcAft>
                        <a:buFontTx/>
                        <a:buBlip>
                          <a:blip r:embed="rId3"/>
                        </a:buBlip>
                      </a:pPr>
                      <a:r>
                        <a:rPr lang="en-GB" sz="1600" dirty="0" smtClean="0">
                          <a:solidFill>
                            <a:schemeClr val="tx1"/>
                          </a:solidFill>
                          <a:effectLst/>
                          <a:latin typeface="Arial" pitchFamily="34" charset="0"/>
                          <a:ea typeface="Times New Roman"/>
                          <a:cs typeface="Arial" pitchFamily="34" charset="0"/>
                        </a:rPr>
                        <a:t>Region demands and Government</a:t>
                      </a:r>
                      <a:r>
                        <a:rPr lang="en-GB" sz="1600" baseline="0" dirty="0" smtClean="0">
                          <a:solidFill>
                            <a:schemeClr val="tx1"/>
                          </a:solidFill>
                          <a:effectLst/>
                          <a:latin typeface="Arial" pitchFamily="34" charset="0"/>
                          <a:ea typeface="Times New Roman"/>
                          <a:cs typeface="Arial" pitchFamily="34" charset="0"/>
                        </a:rPr>
                        <a:t> Investment in Business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05694" y="1196752"/>
            <a:ext cx="1979086" cy="34730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47966"/>
            <a:ext cx="6372698" cy="5681555"/>
          </a:xfrm>
          <a:prstGeom prst="rect">
            <a:avLst/>
          </a:prstGeom>
        </p:spPr>
        <p:txBody>
          <a:bodyPr wrap="square">
            <a:spAutoFit/>
          </a:bodyPr>
          <a:lstStyle/>
          <a:p>
            <a:pPr marL="273050" indent="-273050">
              <a:spcAft>
                <a:spcPts val="600"/>
              </a:spcAft>
              <a:buClr>
                <a:srgbClr val="00B050"/>
              </a:buClr>
              <a:buFont typeface="Wingdings 3" panose="05040102010807070707" pitchFamily="18" charset="2"/>
              <a:buChar char=""/>
            </a:pPr>
            <a:r>
              <a:rPr lang="en-GB" sz="1530" dirty="0" smtClean="0"/>
              <a:t>There a many factors companies have to consider when choosing a production method, the main ones are:</a:t>
            </a:r>
          </a:p>
          <a:p>
            <a:pPr marL="273050" indent="-273050">
              <a:spcAft>
                <a:spcPts val="600"/>
              </a:spcAft>
              <a:buClr>
                <a:srgbClr val="00B050"/>
              </a:buClr>
              <a:buFont typeface="Wingdings 3" panose="05040102010807070707" pitchFamily="18" charset="2"/>
              <a:buChar char=""/>
            </a:pPr>
            <a:r>
              <a:rPr lang="en-GB" sz="1530" b="1" dirty="0" smtClean="0"/>
              <a:t>Nature of the Product </a:t>
            </a:r>
            <a:r>
              <a:rPr lang="en-GB" sz="1530" dirty="0" smtClean="0"/>
              <a:t>– If a unique product or service is required and needs to be specifically tailored to the needs of the customer, job production will be used. If the product can be mass produced using automation then flow production will be used. If time or location is a restriction, then batch may be better.</a:t>
            </a:r>
          </a:p>
          <a:p>
            <a:pPr marL="273050" indent="-273050">
              <a:spcAft>
                <a:spcPts val="600"/>
              </a:spcAft>
              <a:buClr>
                <a:srgbClr val="00B050"/>
              </a:buClr>
              <a:buFont typeface="Wingdings 3" panose="05040102010807070707" pitchFamily="18" charset="2"/>
              <a:buChar char=""/>
            </a:pPr>
            <a:r>
              <a:rPr lang="en-GB" sz="1530" b="1" dirty="0" smtClean="0"/>
              <a:t>Size of the Market </a:t>
            </a:r>
            <a:r>
              <a:rPr lang="en-GB" sz="1530" dirty="0" smtClean="0"/>
              <a:t>– If demand is higher are more products can be sold but not in very large quantities, batch production will be used. The product will be made in a certain quantity to meet that order. Small or local markets or niche markets will be served by job or batch production. International markets are serves using flow production.</a:t>
            </a:r>
          </a:p>
          <a:p>
            <a:pPr marL="273050" indent="-273050">
              <a:spcAft>
                <a:spcPts val="600"/>
              </a:spcAft>
              <a:buClr>
                <a:srgbClr val="00B050"/>
              </a:buClr>
              <a:buFont typeface="Wingdings 3" panose="05040102010807070707" pitchFamily="18" charset="2"/>
              <a:buChar char=""/>
            </a:pPr>
            <a:r>
              <a:rPr lang="en-GB" sz="1530" b="1" dirty="0" smtClean="0"/>
              <a:t>Nature of Demand </a:t>
            </a:r>
            <a:r>
              <a:rPr lang="en-GB" sz="1530" dirty="0" smtClean="0"/>
              <a:t>– If there is a large and fairly steady demand for a product, it becomes economic to set up a production line and continuously produce that product. If demand is less frequent, e.g. furniture, then it will be more likely job or batch production.</a:t>
            </a:r>
          </a:p>
          <a:p>
            <a:pPr marL="273050" indent="-273050">
              <a:spcAft>
                <a:spcPts val="600"/>
              </a:spcAft>
              <a:buClr>
                <a:srgbClr val="00B050"/>
              </a:buClr>
              <a:buFont typeface="Wingdings 3" panose="05040102010807070707" pitchFamily="18" charset="2"/>
              <a:buChar char=""/>
            </a:pPr>
            <a:r>
              <a:rPr lang="en-GB" sz="1530" b="1" dirty="0" smtClean="0"/>
              <a:t>Size of the  Business </a:t>
            </a:r>
            <a:r>
              <a:rPr lang="en-GB" sz="1530" dirty="0" smtClean="0"/>
              <a:t>–If the business is small and does not have access to large amounts of capital then it does not produce on a large scale using a production line. Only large businesses can operate on this scale, small ones are likely to use Job or Batch production.</a:t>
            </a:r>
          </a:p>
        </p:txBody>
      </p:sp>
    </p:spTree>
    <p:extLst>
      <p:ext uri="{BB962C8B-B14F-4D97-AF65-F5344CB8AC3E}">
        <p14:creationId xmlns:p14="http://schemas.microsoft.com/office/powerpoint/2010/main" val="2230883019"/>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1800" dirty="0"/>
              <a:t>4.1.2B – The Main Methods of Production – Factors Affecting Methods - Activity</a:t>
            </a:r>
          </a:p>
        </p:txBody>
      </p:sp>
      <p:sp>
        <p:nvSpPr>
          <p:cNvPr id="8" name="Rectangle 7"/>
          <p:cNvSpPr/>
          <p:nvPr/>
        </p:nvSpPr>
        <p:spPr>
          <a:xfrm>
            <a:off x="323850" y="1147966"/>
            <a:ext cx="6408390" cy="5312223"/>
          </a:xfrm>
          <a:prstGeom prst="rect">
            <a:avLst/>
          </a:prstGeom>
        </p:spPr>
        <p:txBody>
          <a:bodyPr wrap="square">
            <a:spAutoFit/>
          </a:bodyPr>
          <a:lstStyle/>
          <a:p>
            <a:pPr marL="273050" indent="-273050">
              <a:spcAft>
                <a:spcPts val="600"/>
              </a:spcAft>
              <a:buClr>
                <a:srgbClr val="00B050"/>
              </a:buClr>
              <a:buFont typeface="+mj-lt"/>
              <a:buAutoNum type="arabicPeriod"/>
            </a:pPr>
            <a:r>
              <a:rPr lang="en-GB" sz="1530" dirty="0" smtClean="0"/>
              <a:t>What method of production is used by each of the following businesses? Explain the reasons for your choice.</a:t>
            </a:r>
          </a:p>
          <a:p>
            <a:pPr marL="450850" indent="-177800">
              <a:spcAft>
                <a:spcPts val="600"/>
              </a:spcAft>
              <a:buClr>
                <a:srgbClr val="00B050"/>
              </a:buClr>
              <a:buFont typeface="Arial" panose="020B0604020202020204" pitchFamily="34" charset="0"/>
              <a:buChar char="•"/>
            </a:pPr>
            <a:r>
              <a:rPr lang="en-GB" sz="1530" dirty="0" smtClean="0"/>
              <a:t>Coca-Cola manufacture well-known brands of soft drink. The drinks are sold in almost (200) every country in the world and in many different shops and outlets, and 1.7 billion drinks are sold every day.</a:t>
            </a:r>
          </a:p>
          <a:p>
            <a:pPr marL="450850" indent="-177800">
              <a:spcAft>
                <a:spcPts val="600"/>
              </a:spcAft>
              <a:buClr>
                <a:srgbClr val="00B050"/>
              </a:buClr>
              <a:buFont typeface="Arial" panose="020B0604020202020204" pitchFamily="34" charset="0"/>
              <a:buChar char="•"/>
            </a:pPr>
            <a:r>
              <a:rPr lang="en-GB" sz="1530" dirty="0" smtClean="0"/>
              <a:t>Dmitri is a hairdresser. He cuts and styles men’s hair and has a number of regular customers.</a:t>
            </a:r>
          </a:p>
          <a:p>
            <a:pPr marL="450850" indent="-177800">
              <a:spcAft>
                <a:spcPts val="600"/>
              </a:spcAft>
              <a:buClr>
                <a:srgbClr val="00B050"/>
              </a:buClr>
              <a:buFont typeface="Arial" panose="020B0604020202020204" pitchFamily="34" charset="0"/>
              <a:buChar char="•"/>
            </a:pPr>
            <a:r>
              <a:rPr lang="en-GB" sz="1530" dirty="0" smtClean="0"/>
              <a:t>Puma make trainers in the Philippines and sell their brand in dedicated outlets and stores.</a:t>
            </a:r>
          </a:p>
          <a:p>
            <a:pPr marL="273050" indent="-273050">
              <a:spcAft>
                <a:spcPts val="600"/>
              </a:spcAft>
              <a:buClr>
                <a:srgbClr val="00B050"/>
              </a:buClr>
              <a:buFont typeface="+mj-lt"/>
              <a:buAutoNum type="arabicPeriod" startAt="2"/>
            </a:pPr>
            <a:r>
              <a:rPr lang="en-GB" sz="1530" dirty="0" smtClean="0"/>
              <a:t>Mustafa Cars Limited have been in business for 10 years making components. They sell to several large car producers. Mustafa Cars want to expand and manufacture components for aircraft engines. They have decided to build a new factory abroad, near to where aircraft engines are manufactured. Some of these components will be designed specifically for one kind of engine, whereas most of the other components will be standardised for different kinds of engines.</a:t>
            </a:r>
            <a:br>
              <a:rPr lang="en-GB" sz="1530" dirty="0" smtClean="0"/>
            </a:br>
            <a:r>
              <a:rPr lang="en-GB" sz="1530" dirty="0" smtClean="0"/>
              <a:t>Mustafa Limited has chosen the site for the new  have not decided on what method of production to sue. You have been asked to advise them on what to use. Explain your choice of the production method they should use.</a:t>
            </a:r>
          </a:p>
        </p:txBody>
      </p:sp>
      <p:graphicFrame>
        <p:nvGraphicFramePr>
          <p:cNvPr id="7" name="Table 6"/>
          <p:cNvGraphicFramePr>
            <a:graphicFrameLocks noGrp="1"/>
          </p:cNvGraphicFramePr>
          <p:nvPr>
            <p:extLst>
              <p:ext uri="{D42A27DB-BD31-4B8C-83A1-F6EECF244321}">
                <p14:modId xmlns:p14="http://schemas.microsoft.com/office/powerpoint/2010/main" val="4236819335"/>
              </p:ext>
            </p:extLst>
          </p:nvPr>
        </p:nvGraphicFramePr>
        <p:xfrm>
          <a:off x="6732241" y="1124744"/>
          <a:ext cx="2088232" cy="530537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2088232"/>
              </a:tblGrid>
              <a:tr h="43123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413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Level of production needed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Availability of resources for a production line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Availability of Capital to invest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Worker and Union Pressure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Foreign Investment and Globalisation</a:t>
                      </a:r>
                    </a:p>
                    <a:p>
                      <a:pPr marL="177800" indent="-177800" algn="l">
                        <a:spcAft>
                          <a:spcPts val="600"/>
                        </a:spcAft>
                        <a:buFontTx/>
                        <a:buBlip>
                          <a:blip r:embed="rId3"/>
                        </a:buBlip>
                      </a:pPr>
                      <a:r>
                        <a:rPr lang="en-GB" sz="1600" dirty="0" smtClean="0">
                          <a:effectLst/>
                          <a:latin typeface="Arial" pitchFamily="34" charset="0"/>
                          <a:ea typeface="Times New Roman"/>
                          <a:cs typeface="Arial" pitchFamily="34" charset="0"/>
                        </a:rPr>
                        <a:t>Quality of Goods</a:t>
                      </a:r>
                    </a:p>
                    <a:p>
                      <a:pPr marL="177800" indent="-177800" algn="l">
                        <a:spcAft>
                          <a:spcPts val="600"/>
                        </a:spcAft>
                        <a:buFontTx/>
                        <a:buBlip>
                          <a:blip r:embed="rId3"/>
                        </a:buBlip>
                      </a:pPr>
                      <a:r>
                        <a:rPr lang="en-GB" sz="1600" dirty="0" smtClean="0">
                          <a:solidFill>
                            <a:srgbClr val="FF0000"/>
                          </a:solidFill>
                          <a:effectLst/>
                          <a:latin typeface="Arial" pitchFamily="34" charset="0"/>
                          <a:ea typeface="Times New Roman"/>
                          <a:cs typeface="Arial" pitchFamily="34" charset="0"/>
                        </a:rPr>
                        <a:t>Uniformity</a:t>
                      </a:r>
                    </a:p>
                    <a:p>
                      <a:pPr marL="177800" indent="-177800" algn="l">
                        <a:spcAft>
                          <a:spcPts val="600"/>
                        </a:spcAft>
                        <a:buFontTx/>
                        <a:buBlip>
                          <a:blip r:embed="rId3"/>
                        </a:buBlip>
                      </a:pPr>
                      <a:r>
                        <a:rPr lang="en-GB" sz="1600" dirty="0" smtClean="0">
                          <a:solidFill>
                            <a:schemeClr val="tx1"/>
                          </a:solidFill>
                          <a:effectLst/>
                          <a:latin typeface="Arial" pitchFamily="34" charset="0"/>
                          <a:ea typeface="Times New Roman"/>
                          <a:cs typeface="Arial" pitchFamily="34" charset="0"/>
                        </a:rPr>
                        <a:t>Region demands and Government</a:t>
                      </a:r>
                      <a:r>
                        <a:rPr lang="en-GB" sz="1600" baseline="0" dirty="0" smtClean="0">
                          <a:solidFill>
                            <a:schemeClr val="tx1"/>
                          </a:solidFill>
                          <a:effectLst/>
                          <a:latin typeface="Arial" pitchFamily="34" charset="0"/>
                          <a:ea typeface="Times New Roman"/>
                          <a:cs typeface="Arial" pitchFamily="34" charset="0"/>
                        </a:rPr>
                        <a:t> Investment in Business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05694" y="1196752"/>
            <a:ext cx="1979086" cy="347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091089"/>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430" dirty="0"/>
              <a:t>4.1.3 – How technology has changed </a:t>
            </a:r>
            <a:r>
              <a:rPr lang="en-GB" sz="2430" dirty="0" smtClean="0"/>
              <a:t>Production Methods</a:t>
            </a:r>
            <a:endParaRPr lang="en-GB" sz="2430" dirty="0"/>
          </a:p>
        </p:txBody>
      </p:sp>
      <p:graphicFrame>
        <p:nvGraphicFramePr>
          <p:cNvPr id="25" name="Table 24"/>
          <p:cNvGraphicFramePr>
            <a:graphicFrameLocks noGrp="1"/>
          </p:cNvGraphicFramePr>
          <p:nvPr>
            <p:extLst>
              <p:ext uri="{D42A27DB-BD31-4B8C-83A1-F6EECF244321}">
                <p14:modId xmlns:p14="http://schemas.microsoft.com/office/powerpoint/2010/main" val="2672620040"/>
              </p:ext>
            </p:extLst>
          </p:nvPr>
        </p:nvGraphicFramePr>
        <p:xfrm>
          <a:off x="7056587" y="1196752"/>
          <a:ext cx="1763885" cy="5184576"/>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763885"/>
              </a:tblGrid>
              <a:tr h="423952">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760624">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Staff Training and Retraining</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Built In Redundancy</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Value of the Business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the company is perceived by the public</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Online presence</a:t>
                      </a:r>
                    </a:p>
                    <a:p>
                      <a:pPr marL="177800" indent="-177800" algn="l">
                        <a:spcAft>
                          <a:spcPts val="600"/>
                        </a:spcAft>
                        <a:buFontTx/>
                        <a:buBlip>
                          <a:blip r:embed="rId3"/>
                        </a:buBlip>
                      </a:pPr>
                      <a:r>
                        <a:rPr lang="en-GB" sz="1500" dirty="0" smtClean="0">
                          <a:effectLst/>
                          <a:latin typeface="Arial" pitchFamily="34" charset="0"/>
                          <a:ea typeface="Times New Roman"/>
                          <a:cs typeface="Arial" pitchFamily="34" charset="0"/>
                        </a:rPr>
                        <a:t>New technologies</a:t>
                      </a:r>
                      <a:r>
                        <a:rPr lang="en-GB" sz="1500" baseline="0" dirty="0" smtClean="0">
                          <a:effectLst/>
                          <a:latin typeface="Arial" pitchFamily="34" charset="0"/>
                          <a:ea typeface="Times New Roman"/>
                          <a:cs typeface="Arial" pitchFamily="34" charset="0"/>
                        </a:rPr>
                        <a:t> like 3D printers</a:t>
                      </a:r>
                      <a:endParaRPr lang="en-GB" sz="1500" dirty="0" smtClean="0">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dirty="0" smtClean="0">
                          <a:solidFill>
                            <a:srgbClr val="FF0000"/>
                          </a:solidFill>
                          <a:effectLst/>
                          <a:latin typeface="Arial" pitchFamily="34" charset="0"/>
                          <a:ea typeface="Times New Roman"/>
                          <a:cs typeface="Arial" pitchFamily="34" charset="0"/>
                        </a:rPr>
                        <a:t>Opposition to change</a:t>
                      </a:r>
                    </a:p>
                    <a:p>
                      <a:pPr marL="177800" indent="-177800" algn="l">
                        <a:spcAft>
                          <a:spcPts val="600"/>
                        </a:spcAft>
                        <a:buFontTx/>
                        <a:buBlip>
                          <a:blip r:embed="rId3"/>
                        </a:buBlip>
                      </a:pPr>
                      <a:r>
                        <a:rPr lang="en-GB" sz="1500" dirty="0" smtClean="0">
                          <a:solidFill>
                            <a:schemeClr val="tx1"/>
                          </a:solidFill>
                          <a:effectLst/>
                          <a:latin typeface="Arial" pitchFamily="34" charset="0"/>
                          <a:ea typeface="Times New Roman"/>
                          <a:cs typeface="Arial" pitchFamily="34" charset="0"/>
                        </a:rPr>
                        <a:t>Accessibility issues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4288" y="1268760"/>
            <a:ext cx="1584176"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124744"/>
            <a:ext cx="6660729" cy="557075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600" dirty="0" smtClean="0"/>
              <a:t>Over </a:t>
            </a:r>
            <a:r>
              <a:rPr lang="en-GB" sz="1600" dirty="0"/>
              <a:t>the years technological advances have shaped not only our cultural landscape but the way in which we do business. As a result of technology, businesses can run more efficiently, lower their production costs and as a result give us more affordable products in the long </a:t>
            </a:r>
            <a:r>
              <a:rPr lang="en-GB" sz="1600" dirty="0" smtClean="0"/>
              <a:t>run.</a:t>
            </a:r>
          </a:p>
          <a:p>
            <a:pPr marL="285750" indent="-285750">
              <a:spcAft>
                <a:spcPts val="600"/>
              </a:spcAft>
              <a:buClr>
                <a:srgbClr val="00B050"/>
              </a:buClr>
              <a:buFont typeface="Wingdings 3" panose="05040102010807070707" pitchFamily="18" charset="2"/>
              <a:buChar char=""/>
            </a:pPr>
            <a:r>
              <a:rPr lang="en-GB" sz="1600" dirty="0" smtClean="0"/>
              <a:t>Manufacturing </a:t>
            </a:r>
            <a:r>
              <a:rPr lang="en-GB" sz="1600" dirty="0"/>
              <a:t>is derived from the word “Manu” which literally means </a:t>
            </a:r>
            <a:r>
              <a:rPr lang="en-GB" sz="1600" dirty="0" smtClean="0"/>
              <a:t>using your </a:t>
            </a:r>
            <a:r>
              <a:rPr lang="en-GB" sz="1600" dirty="0"/>
              <a:t>hands but today the manufacturing process is largely as a result of industrial robots which automate work. Although robots are unable to make decisions and deal with creative tasks, when the job is right for a robot, productivity dramatically </a:t>
            </a:r>
            <a:r>
              <a:rPr lang="en-GB" sz="1600" dirty="0" smtClean="0"/>
              <a:t>increases and using tool such as Cad/Cam. Will help businesses stay ahead of the competition, keeps costs falling, reduces pricing and improves the products manufactured.</a:t>
            </a:r>
          </a:p>
          <a:p>
            <a:pPr marL="285750" indent="-285750">
              <a:spcAft>
                <a:spcPts val="600"/>
              </a:spcAft>
              <a:buClr>
                <a:srgbClr val="00B050"/>
              </a:buClr>
              <a:buFont typeface="Wingdings 3" panose="05040102010807070707" pitchFamily="18" charset="2"/>
              <a:buChar char=""/>
            </a:pPr>
            <a:r>
              <a:rPr lang="en-GB" sz="1600" dirty="0" smtClean="0"/>
              <a:t>Terms you need to know:</a:t>
            </a:r>
          </a:p>
          <a:p>
            <a:pPr marL="285750" indent="-285750">
              <a:spcAft>
                <a:spcPts val="600"/>
              </a:spcAft>
              <a:buClr>
                <a:srgbClr val="00B050"/>
              </a:buClr>
              <a:buFont typeface="Wingdings 3" panose="05040102010807070707" pitchFamily="18" charset="2"/>
              <a:buChar char=""/>
            </a:pPr>
            <a:r>
              <a:rPr lang="en-GB" sz="1600" b="1" dirty="0" smtClean="0"/>
              <a:t>Automation – </a:t>
            </a:r>
            <a:r>
              <a:rPr lang="en-GB" sz="1600" dirty="0" smtClean="0"/>
              <a:t>The equipment used is a factory is controlled by a computer, especially mechanical processes like spraying a car. The production line will mainly be machines with a few people making sure the process is working.</a:t>
            </a:r>
          </a:p>
          <a:p>
            <a:pPr marL="285750" indent="-285750">
              <a:spcAft>
                <a:spcPts val="600"/>
              </a:spcAft>
              <a:buClr>
                <a:srgbClr val="00B050"/>
              </a:buClr>
              <a:buFont typeface="Wingdings 3" panose="05040102010807070707" pitchFamily="18" charset="2"/>
              <a:buChar char=""/>
            </a:pPr>
            <a:r>
              <a:rPr lang="en-GB" sz="1600" b="1" dirty="0" smtClean="0"/>
              <a:t>Mechanisation </a:t>
            </a:r>
            <a:r>
              <a:rPr lang="en-GB" sz="1600" dirty="0" smtClean="0"/>
              <a:t>– where the production is done by machines but operated by people, like a printing press. Manual control is reduced to simpler tasks as the machine does the heavy stuff.</a:t>
            </a:r>
            <a:endParaRPr lang="en-GB" sz="1600" dirty="0"/>
          </a:p>
        </p:txBody>
      </p:sp>
    </p:spTree>
    <p:extLst>
      <p:ext uri="{BB962C8B-B14F-4D97-AF65-F5344CB8AC3E}">
        <p14:creationId xmlns:p14="http://schemas.microsoft.com/office/powerpoint/2010/main" val="396329559"/>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400" dirty="0"/>
              <a:t>4.1.3 – How technology has changed production methods</a:t>
            </a:r>
          </a:p>
        </p:txBody>
      </p:sp>
      <p:sp>
        <p:nvSpPr>
          <p:cNvPr id="8" name="Rectangle 7"/>
          <p:cNvSpPr/>
          <p:nvPr/>
        </p:nvSpPr>
        <p:spPr>
          <a:xfrm>
            <a:off x="323849" y="1124744"/>
            <a:ext cx="6660729" cy="557075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600" b="1" dirty="0" smtClean="0"/>
              <a:t>CAD</a:t>
            </a:r>
            <a:r>
              <a:rPr lang="en-GB" sz="1600" dirty="0" smtClean="0"/>
              <a:t> – Computer Aided Design – software that draws items being designed more quickly instead of repeating the drawing. Is used to design new products or adapt existing ones, specifically technical drawing.</a:t>
            </a:r>
          </a:p>
          <a:p>
            <a:pPr marL="285750" indent="-285750">
              <a:spcAft>
                <a:spcPts val="600"/>
              </a:spcAft>
              <a:buClr>
                <a:srgbClr val="00B050"/>
              </a:buClr>
              <a:buFont typeface="Wingdings 3" panose="05040102010807070707" pitchFamily="18" charset="2"/>
              <a:buChar char=""/>
            </a:pPr>
            <a:r>
              <a:rPr lang="en-GB" sz="1600" b="1" dirty="0" smtClean="0"/>
              <a:t>CAM</a:t>
            </a:r>
            <a:r>
              <a:rPr lang="en-GB" sz="1600" dirty="0" smtClean="0"/>
              <a:t> – Computer Aided Manufacture – where computers monitor the production process and control machines remotely. For example car plants will be controlled from an office, controlling multiple processes, spraying, assembling, welding etc.</a:t>
            </a:r>
          </a:p>
          <a:p>
            <a:pPr marL="285750" indent="-285750">
              <a:spcAft>
                <a:spcPts val="600"/>
              </a:spcAft>
              <a:buClr>
                <a:srgbClr val="00B050"/>
              </a:buClr>
              <a:buFont typeface="Wingdings 3" panose="05040102010807070707" pitchFamily="18" charset="2"/>
              <a:buChar char=""/>
            </a:pPr>
            <a:r>
              <a:rPr lang="en-GB" sz="1600" b="1" dirty="0" smtClean="0"/>
              <a:t>CIM</a:t>
            </a:r>
            <a:r>
              <a:rPr lang="en-GB" sz="1600" dirty="0" smtClean="0"/>
              <a:t> – Computer Integrated Manufacture – total integration of CAD and CAM. The computers that design the products are linked to the manufacturing process.</a:t>
            </a:r>
          </a:p>
          <a:p>
            <a:pPr marL="285750" indent="-285750">
              <a:spcAft>
                <a:spcPts val="600"/>
              </a:spcAft>
              <a:buClr>
                <a:srgbClr val="00B050"/>
              </a:buClr>
              <a:buFont typeface="Wingdings 3" panose="05040102010807070707" pitchFamily="18" charset="2"/>
              <a:buChar char=""/>
            </a:pPr>
            <a:r>
              <a:rPr lang="en-GB" sz="1600" b="1" dirty="0" smtClean="0"/>
              <a:t>EPOS</a:t>
            </a:r>
            <a:r>
              <a:rPr lang="en-GB" sz="1600" dirty="0" smtClean="0"/>
              <a:t> – Electronic Point of Sale – This is used at checkouts where the operator scans the barcodes and the price and description are displayed and printed on the receipt. The inventory is updated automatically to show the item removed and if the stock is low (order point) then it can be automatically ordered.</a:t>
            </a:r>
          </a:p>
          <a:p>
            <a:pPr marL="285750" indent="-285750">
              <a:spcAft>
                <a:spcPts val="600"/>
              </a:spcAft>
              <a:buClr>
                <a:srgbClr val="00B050"/>
              </a:buClr>
              <a:buFont typeface="Wingdings 3" panose="05040102010807070707" pitchFamily="18" charset="2"/>
              <a:buChar char=""/>
            </a:pPr>
            <a:r>
              <a:rPr lang="en-GB" sz="1600" b="1" dirty="0" smtClean="0"/>
              <a:t>EFTPOS</a:t>
            </a:r>
            <a:r>
              <a:rPr lang="en-GB" sz="1600" dirty="0" smtClean="0"/>
              <a:t> – Electronic Funds Transfer at point of Sale – This is where the cash register is connected to the retailers main computer and to the banking system over WAN. Cards will be swiped at the till and the bank information will be read live from the card, the money debited from the account and a receipt printed as confirmation.</a:t>
            </a:r>
            <a:endParaRPr lang="en-GB" sz="1600" dirty="0"/>
          </a:p>
        </p:txBody>
      </p:sp>
      <p:graphicFrame>
        <p:nvGraphicFramePr>
          <p:cNvPr id="7" name="Table 6"/>
          <p:cNvGraphicFramePr>
            <a:graphicFrameLocks noGrp="1"/>
          </p:cNvGraphicFramePr>
          <p:nvPr>
            <p:extLst>
              <p:ext uri="{D42A27DB-BD31-4B8C-83A1-F6EECF244321}">
                <p14:modId xmlns:p14="http://schemas.microsoft.com/office/powerpoint/2010/main" val="450009612"/>
              </p:ext>
            </p:extLst>
          </p:nvPr>
        </p:nvGraphicFramePr>
        <p:xfrm>
          <a:off x="7056587" y="1196752"/>
          <a:ext cx="1763885" cy="5184576"/>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763885"/>
              </a:tblGrid>
              <a:tr h="423952">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760624">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Staff Training and Retraining</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Built In Redundancy</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Value of the Business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the company is perceived by the public</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Online presence</a:t>
                      </a:r>
                    </a:p>
                    <a:p>
                      <a:pPr marL="177800" indent="-177800" algn="l">
                        <a:spcAft>
                          <a:spcPts val="600"/>
                        </a:spcAft>
                        <a:buFontTx/>
                        <a:buBlip>
                          <a:blip r:embed="rId3"/>
                        </a:buBlip>
                      </a:pPr>
                      <a:r>
                        <a:rPr lang="en-GB" sz="1500" dirty="0" smtClean="0">
                          <a:effectLst/>
                          <a:latin typeface="Arial" pitchFamily="34" charset="0"/>
                          <a:ea typeface="Times New Roman"/>
                          <a:cs typeface="Arial" pitchFamily="34" charset="0"/>
                        </a:rPr>
                        <a:t>New technologies</a:t>
                      </a:r>
                      <a:r>
                        <a:rPr lang="en-GB" sz="1500" baseline="0" dirty="0" smtClean="0">
                          <a:effectLst/>
                          <a:latin typeface="Arial" pitchFamily="34" charset="0"/>
                          <a:ea typeface="Times New Roman"/>
                          <a:cs typeface="Arial" pitchFamily="34" charset="0"/>
                        </a:rPr>
                        <a:t> like 3D printers</a:t>
                      </a:r>
                      <a:endParaRPr lang="en-GB" sz="1500" dirty="0" smtClean="0">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dirty="0" smtClean="0">
                          <a:solidFill>
                            <a:srgbClr val="FF0000"/>
                          </a:solidFill>
                          <a:effectLst/>
                          <a:latin typeface="Arial" pitchFamily="34" charset="0"/>
                          <a:ea typeface="Times New Roman"/>
                          <a:cs typeface="Arial" pitchFamily="34" charset="0"/>
                        </a:rPr>
                        <a:t>Opposition to change</a:t>
                      </a:r>
                    </a:p>
                    <a:p>
                      <a:pPr marL="177800" indent="-177800" algn="l">
                        <a:spcAft>
                          <a:spcPts val="600"/>
                        </a:spcAft>
                        <a:buFontTx/>
                        <a:buBlip>
                          <a:blip r:embed="rId3"/>
                        </a:buBlip>
                      </a:pPr>
                      <a:r>
                        <a:rPr lang="en-GB" sz="1500" dirty="0" smtClean="0">
                          <a:solidFill>
                            <a:schemeClr val="tx1"/>
                          </a:solidFill>
                          <a:effectLst/>
                          <a:latin typeface="Arial" pitchFamily="34" charset="0"/>
                          <a:ea typeface="Times New Roman"/>
                          <a:cs typeface="Arial" pitchFamily="34" charset="0"/>
                        </a:rPr>
                        <a:t>Accessibility issues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4288" y="1268760"/>
            <a:ext cx="158417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9759313"/>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1600" dirty="0"/>
              <a:t>4.1.3 – How technology has changed production methods – Advantages and Disadvantages </a:t>
            </a:r>
          </a:p>
        </p:txBody>
      </p:sp>
      <p:sp>
        <p:nvSpPr>
          <p:cNvPr id="8" name="Rectangle 7"/>
          <p:cNvSpPr/>
          <p:nvPr/>
        </p:nvSpPr>
        <p:spPr>
          <a:xfrm>
            <a:off x="323849" y="1124744"/>
            <a:ext cx="6660729" cy="5539978"/>
          </a:xfrm>
          <a:prstGeom prst="rect">
            <a:avLst/>
          </a:prstGeom>
        </p:spPr>
        <p:txBody>
          <a:bodyPr wrap="square">
            <a:spAutoFit/>
          </a:bodyPr>
          <a:lstStyle/>
          <a:p>
            <a:pPr>
              <a:spcAft>
                <a:spcPts val="600"/>
              </a:spcAft>
              <a:buClr>
                <a:srgbClr val="00B050"/>
              </a:buClr>
            </a:pPr>
            <a:r>
              <a:rPr lang="en-GB" sz="1600" b="1" dirty="0" smtClean="0"/>
              <a:t>Advantages:</a:t>
            </a:r>
          </a:p>
          <a:p>
            <a:pPr marL="285750" indent="-285750">
              <a:spcAft>
                <a:spcPts val="600"/>
              </a:spcAft>
              <a:buClr>
                <a:srgbClr val="00B050"/>
              </a:buClr>
              <a:buFont typeface="Wingdings 3" panose="05040102010807070707" pitchFamily="18" charset="2"/>
              <a:buChar char=""/>
            </a:pPr>
            <a:r>
              <a:rPr lang="en-GB" sz="1600" dirty="0" smtClean="0"/>
              <a:t>Productivity is greater and quality is better as new production methods are used with better quality control.</a:t>
            </a:r>
          </a:p>
          <a:p>
            <a:pPr marL="285750" indent="-285750">
              <a:spcAft>
                <a:spcPts val="600"/>
              </a:spcAft>
              <a:buClr>
                <a:srgbClr val="00B050"/>
              </a:buClr>
              <a:buFont typeface="Wingdings 3" panose="05040102010807070707" pitchFamily="18" charset="2"/>
              <a:buChar char=""/>
            </a:pPr>
            <a:r>
              <a:rPr lang="en-GB" sz="1600" dirty="0" smtClean="0"/>
              <a:t>Greater job satisfaction as routine tasks are done by machines.</a:t>
            </a:r>
          </a:p>
          <a:p>
            <a:pPr marL="285750" indent="-285750">
              <a:spcAft>
                <a:spcPts val="600"/>
              </a:spcAft>
              <a:buClr>
                <a:srgbClr val="00B050"/>
              </a:buClr>
              <a:buFont typeface="Wingdings 3" panose="05040102010807070707" pitchFamily="18" charset="2"/>
              <a:buChar char=""/>
            </a:pPr>
            <a:r>
              <a:rPr lang="en-GB" sz="1600" dirty="0" smtClean="0"/>
              <a:t>More accurate consumer demand results from computers being used to monitor levels.</a:t>
            </a:r>
          </a:p>
          <a:p>
            <a:pPr marL="285750" indent="-285750">
              <a:spcAft>
                <a:spcPts val="600"/>
              </a:spcAft>
              <a:buClr>
                <a:srgbClr val="00B050"/>
              </a:buClr>
              <a:buFont typeface="Wingdings 3" panose="05040102010807070707" pitchFamily="18" charset="2"/>
              <a:buChar char=""/>
            </a:pPr>
            <a:r>
              <a:rPr lang="en-GB" sz="1600" dirty="0" smtClean="0"/>
              <a:t>The information that is available to managers is greater leading to better and quicker decision making.</a:t>
            </a:r>
          </a:p>
          <a:p>
            <a:pPr marL="285750" indent="-285750">
              <a:spcAft>
                <a:spcPts val="600"/>
              </a:spcAft>
              <a:buClr>
                <a:srgbClr val="00B050"/>
              </a:buClr>
              <a:buFont typeface="Wingdings 3" panose="05040102010807070707" pitchFamily="18" charset="2"/>
              <a:buChar char=""/>
            </a:pPr>
            <a:r>
              <a:rPr lang="en-GB" sz="1600" dirty="0" smtClean="0"/>
              <a:t>New products are introduced as new methods of production and introduced, changing the market and tastes of the consumer.</a:t>
            </a:r>
          </a:p>
          <a:p>
            <a:pPr>
              <a:spcAft>
                <a:spcPts val="600"/>
              </a:spcAft>
              <a:buClr>
                <a:srgbClr val="00B050"/>
              </a:buClr>
            </a:pPr>
            <a:r>
              <a:rPr lang="en-GB" sz="1600" b="1" dirty="0" smtClean="0"/>
              <a:t>Disadvantages:</a:t>
            </a:r>
          </a:p>
          <a:p>
            <a:pPr marL="285750" indent="-285750">
              <a:spcAft>
                <a:spcPts val="600"/>
              </a:spcAft>
              <a:buClr>
                <a:srgbClr val="00B050"/>
              </a:buClr>
              <a:buFont typeface="Wingdings 3" panose="05040102010807070707" pitchFamily="18" charset="2"/>
              <a:buChar char=""/>
            </a:pPr>
            <a:r>
              <a:rPr lang="en-GB" sz="1600" dirty="0" smtClean="0"/>
              <a:t>Unemployment rises as computers/machines replace staff in the office and factory floor.</a:t>
            </a:r>
          </a:p>
          <a:p>
            <a:pPr marL="285750" indent="-285750">
              <a:spcAft>
                <a:spcPts val="600"/>
              </a:spcAft>
              <a:buClr>
                <a:srgbClr val="00B050"/>
              </a:buClr>
              <a:buFont typeface="Wingdings 3" panose="05040102010807070707" pitchFamily="18" charset="2"/>
              <a:buChar char=""/>
            </a:pPr>
            <a:r>
              <a:rPr lang="en-GB" sz="1600" dirty="0" smtClean="0"/>
              <a:t>It is expensive to invest in, which also increases the risk as large quantities of the goods need to be sold to cover the equipment purchase costs.</a:t>
            </a:r>
          </a:p>
          <a:p>
            <a:pPr marL="285750" indent="-285750">
              <a:spcAft>
                <a:spcPts val="600"/>
              </a:spcAft>
              <a:buClr>
                <a:srgbClr val="00B050"/>
              </a:buClr>
              <a:buFont typeface="Wingdings 3" panose="05040102010807070707" pitchFamily="18" charset="2"/>
              <a:buChar char=""/>
            </a:pPr>
            <a:r>
              <a:rPr lang="en-GB" sz="1600" dirty="0" smtClean="0"/>
              <a:t>Employees are unhappy with the change s in their work.</a:t>
            </a:r>
          </a:p>
          <a:p>
            <a:pPr marL="285750" indent="-285750">
              <a:spcAft>
                <a:spcPts val="600"/>
              </a:spcAft>
              <a:buClr>
                <a:srgbClr val="00B050"/>
              </a:buClr>
              <a:buFont typeface="Wingdings 3" panose="05040102010807070707" pitchFamily="18" charset="2"/>
              <a:buChar char=""/>
            </a:pPr>
            <a:r>
              <a:rPr lang="en-GB" sz="1600" dirty="0" smtClean="0"/>
              <a:t>New technology is changing all the time leading to outdated hardware.</a:t>
            </a:r>
            <a:endParaRPr lang="en-GB" sz="1600" dirty="0"/>
          </a:p>
        </p:txBody>
      </p:sp>
      <p:graphicFrame>
        <p:nvGraphicFramePr>
          <p:cNvPr id="7" name="Table 6"/>
          <p:cNvGraphicFramePr>
            <a:graphicFrameLocks noGrp="1"/>
          </p:cNvGraphicFramePr>
          <p:nvPr>
            <p:extLst>
              <p:ext uri="{D42A27DB-BD31-4B8C-83A1-F6EECF244321}">
                <p14:modId xmlns:p14="http://schemas.microsoft.com/office/powerpoint/2010/main" val="450009612"/>
              </p:ext>
            </p:extLst>
          </p:nvPr>
        </p:nvGraphicFramePr>
        <p:xfrm>
          <a:off x="7056587" y="1196752"/>
          <a:ext cx="1763885" cy="5184576"/>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763885"/>
              </a:tblGrid>
              <a:tr h="423952">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760624">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Staff Training and Retraining</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Built In Redundancy</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Value of the Business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the company is perceived by the public</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Online presence</a:t>
                      </a:r>
                    </a:p>
                    <a:p>
                      <a:pPr marL="177800" indent="-177800" algn="l">
                        <a:spcAft>
                          <a:spcPts val="600"/>
                        </a:spcAft>
                        <a:buFontTx/>
                        <a:buBlip>
                          <a:blip r:embed="rId3"/>
                        </a:buBlip>
                      </a:pPr>
                      <a:r>
                        <a:rPr lang="en-GB" sz="1500" dirty="0" smtClean="0">
                          <a:effectLst/>
                          <a:latin typeface="Arial" pitchFamily="34" charset="0"/>
                          <a:ea typeface="Times New Roman"/>
                          <a:cs typeface="Arial" pitchFamily="34" charset="0"/>
                        </a:rPr>
                        <a:t>New technologies</a:t>
                      </a:r>
                      <a:r>
                        <a:rPr lang="en-GB" sz="1500" baseline="0" dirty="0" smtClean="0">
                          <a:effectLst/>
                          <a:latin typeface="Arial" pitchFamily="34" charset="0"/>
                          <a:ea typeface="Times New Roman"/>
                          <a:cs typeface="Arial" pitchFamily="34" charset="0"/>
                        </a:rPr>
                        <a:t> like 3D printers</a:t>
                      </a:r>
                      <a:endParaRPr lang="en-GB" sz="1500" dirty="0" smtClean="0">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dirty="0" smtClean="0">
                          <a:solidFill>
                            <a:srgbClr val="FF0000"/>
                          </a:solidFill>
                          <a:effectLst/>
                          <a:latin typeface="Arial" pitchFamily="34" charset="0"/>
                          <a:ea typeface="Times New Roman"/>
                          <a:cs typeface="Arial" pitchFamily="34" charset="0"/>
                        </a:rPr>
                        <a:t>Opposition to change</a:t>
                      </a:r>
                    </a:p>
                    <a:p>
                      <a:pPr marL="177800" indent="-177800" algn="l">
                        <a:spcAft>
                          <a:spcPts val="600"/>
                        </a:spcAft>
                        <a:buFontTx/>
                        <a:buBlip>
                          <a:blip r:embed="rId3"/>
                        </a:buBlip>
                      </a:pPr>
                      <a:r>
                        <a:rPr lang="en-GB" sz="1500" dirty="0" smtClean="0">
                          <a:solidFill>
                            <a:schemeClr val="tx1"/>
                          </a:solidFill>
                          <a:effectLst/>
                          <a:latin typeface="Arial" pitchFamily="34" charset="0"/>
                          <a:ea typeface="Times New Roman"/>
                          <a:cs typeface="Arial" pitchFamily="34" charset="0"/>
                        </a:rPr>
                        <a:t>Accessibility issues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4288" y="1268760"/>
            <a:ext cx="158417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7977820"/>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140" dirty="0" smtClean="0"/>
              <a:t>4.1.3 – How technology has changed production methods – Activity</a:t>
            </a:r>
            <a:endParaRPr lang="en-GB" sz="2140" dirty="0"/>
          </a:p>
        </p:txBody>
      </p:sp>
      <p:sp>
        <p:nvSpPr>
          <p:cNvPr id="8" name="Rectangle 7"/>
          <p:cNvSpPr/>
          <p:nvPr/>
        </p:nvSpPr>
        <p:spPr>
          <a:xfrm>
            <a:off x="323849" y="1124744"/>
            <a:ext cx="6660729" cy="5104474"/>
          </a:xfrm>
          <a:prstGeom prst="rect">
            <a:avLst/>
          </a:prstGeom>
        </p:spPr>
        <p:txBody>
          <a:bodyPr wrap="square">
            <a:spAutoFit/>
          </a:bodyPr>
          <a:lstStyle/>
          <a:p>
            <a:pPr>
              <a:spcAft>
                <a:spcPts val="600"/>
              </a:spcAft>
              <a:buClr>
                <a:srgbClr val="00B050"/>
              </a:buClr>
            </a:pPr>
            <a:r>
              <a:rPr lang="en-GB" sz="1710" b="1" dirty="0" smtClean="0"/>
              <a:t>Activity 1 – </a:t>
            </a:r>
            <a:r>
              <a:rPr lang="en-GB" sz="1710" dirty="0" smtClean="0"/>
              <a:t>Choose a business that manufactures a product and find out what new technologies / equipment has been installed in the Operations department over the last 5 years.</a:t>
            </a:r>
          </a:p>
          <a:p>
            <a:pPr marL="285750" indent="-285750">
              <a:spcAft>
                <a:spcPts val="600"/>
              </a:spcAft>
              <a:buClr>
                <a:srgbClr val="00B050"/>
              </a:buClr>
              <a:buFont typeface="Wingdings 3" panose="05040102010807070707" pitchFamily="18" charset="2"/>
              <a:buChar char=""/>
            </a:pPr>
            <a:r>
              <a:rPr lang="en-GB" sz="1710" dirty="0" smtClean="0">
                <a:solidFill>
                  <a:srgbClr val="FF0000"/>
                </a:solidFill>
              </a:rPr>
              <a:t>What are the advantages and disadvantages of these changes?</a:t>
            </a:r>
          </a:p>
          <a:p>
            <a:pPr marL="285750" indent="-285750">
              <a:spcAft>
                <a:spcPts val="600"/>
              </a:spcAft>
              <a:buClr>
                <a:srgbClr val="00B050"/>
              </a:buClr>
              <a:buFont typeface="Wingdings 3" panose="05040102010807070707" pitchFamily="18" charset="2"/>
              <a:buChar char=""/>
            </a:pPr>
            <a:r>
              <a:rPr lang="en-GB" sz="1710" dirty="0">
                <a:solidFill>
                  <a:srgbClr val="FF0000"/>
                </a:solidFill>
              </a:rPr>
              <a:t>How have these changes affected the employer and the employees. How are the effects different?</a:t>
            </a:r>
          </a:p>
          <a:p>
            <a:pPr marL="285750" indent="-285750">
              <a:spcAft>
                <a:spcPts val="600"/>
              </a:spcAft>
              <a:buClr>
                <a:srgbClr val="00B050"/>
              </a:buClr>
              <a:buFont typeface="Wingdings 3" panose="05040102010807070707" pitchFamily="18" charset="2"/>
              <a:buChar char=""/>
            </a:pPr>
            <a:r>
              <a:rPr lang="en-GB" sz="1710" dirty="0" smtClean="0">
                <a:solidFill>
                  <a:srgbClr val="FF0000"/>
                </a:solidFill>
              </a:rPr>
              <a:t>How have these changes affected the business (for example, employment, profit, sales, quality of the products)?</a:t>
            </a:r>
          </a:p>
          <a:p>
            <a:pPr>
              <a:spcAft>
                <a:spcPts val="600"/>
              </a:spcAft>
              <a:buClr>
                <a:srgbClr val="00B050"/>
              </a:buClr>
            </a:pPr>
            <a:r>
              <a:rPr lang="en-GB" sz="1710" b="1" dirty="0" smtClean="0"/>
              <a:t>Activity 2 – </a:t>
            </a:r>
            <a:r>
              <a:rPr lang="en-GB" sz="1710" dirty="0"/>
              <a:t>Choose a business that </a:t>
            </a:r>
            <a:r>
              <a:rPr lang="en-GB" sz="1710" dirty="0" smtClean="0"/>
              <a:t>produces a service and </a:t>
            </a:r>
            <a:r>
              <a:rPr lang="en-GB" sz="1710" dirty="0"/>
              <a:t>find out what new technologies / equipment has been installed in the </a:t>
            </a:r>
            <a:r>
              <a:rPr lang="en-GB" sz="1710" dirty="0" smtClean="0"/>
              <a:t>business </a:t>
            </a:r>
            <a:r>
              <a:rPr lang="en-GB" sz="1710" dirty="0"/>
              <a:t>over the last 5 </a:t>
            </a:r>
            <a:r>
              <a:rPr lang="en-GB" sz="1710" dirty="0" smtClean="0"/>
              <a:t>years (This will probably be computers or specialised computer software)</a:t>
            </a:r>
            <a:endParaRPr lang="en-GB" sz="1710" dirty="0"/>
          </a:p>
          <a:p>
            <a:pPr marL="285750" indent="-285750">
              <a:spcAft>
                <a:spcPts val="600"/>
              </a:spcAft>
              <a:buClr>
                <a:srgbClr val="00B050"/>
              </a:buClr>
              <a:buFont typeface="Wingdings 3" panose="05040102010807070707" pitchFamily="18" charset="2"/>
              <a:buChar char=""/>
            </a:pPr>
            <a:r>
              <a:rPr lang="en-GB" sz="1710" dirty="0">
                <a:solidFill>
                  <a:srgbClr val="FF0000"/>
                </a:solidFill>
              </a:rPr>
              <a:t>What are the advantages and disadvantages of these changes</a:t>
            </a:r>
            <a:r>
              <a:rPr lang="en-GB" sz="1710" dirty="0" smtClean="0">
                <a:solidFill>
                  <a:srgbClr val="FF0000"/>
                </a:solidFill>
              </a:rPr>
              <a:t>?</a:t>
            </a:r>
          </a:p>
          <a:p>
            <a:pPr marL="285750" indent="-285750">
              <a:spcAft>
                <a:spcPts val="600"/>
              </a:spcAft>
              <a:buClr>
                <a:srgbClr val="00B050"/>
              </a:buClr>
              <a:buFont typeface="Wingdings 3" panose="05040102010807070707" pitchFamily="18" charset="2"/>
              <a:buChar char=""/>
            </a:pPr>
            <a:r>
              <a:rPr lang="en-GB" sz="1710" dirty="0" smtClean="0">
                <a:solidFill>
                  <a:srgbClr val="FF0000"/>
                </a:solidFill>
              </a:rPr>
              <a:t>How have these changes affected the employer and the employees. How are the effects different?</a:t>
            </a:r>
            <a:endParaRPr lang="en-GB" sz="1710" dirty="0">
              <a:solidFill>
                <a:srgbClr val="FF0000"/>
              </a:solidFill>
            </a:endParaRPr>
          </a:p>
          <a:p>
            <a:pPr marL="285750" indent="-285750">
              <a:spcAft>
                <a:spcPts val="600"/>
              </a:spcAft>
              <a:buClr>
                <a:srgbClr val="00B050"/>
              </a:buClr>
              <a:buFont typeface="Wingdings 3" panose="05040102010807070707" pitchFamily="18" charset="2"/>
              <a:buChar char=""/>
            </a:pPr>
            <a:r>
              <a:rPr lang="en-GB" sz="1710" dirty="0">
                <a:solidFill>
                  <a:srgbClr val="FF0000"/>
                </a:solidFill>
              </a:rPr>
              <a:t>How have these changes affected the business (for example, employment, profit, sales, quality of the </a:t>
            </a:r>
            <a:r>
              <a:rPr lang="en-GB" sz="1710" dirty="0" smtClean="0">
                <a:solidFill>
                  <a:srgbClr val="FF0000"/>
                </a:solidFill>
              </a:rPr>
              <a:t>service)?</a:t>
            </a:r>
            <a:endParaRPr lang="en-GB" sz="1710"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450009612"/>
              </p:ext>
            </p:extLst>
          </p:nvPr>
        </p:nvGraphicFramePr>
        <p:xfrm>
          <a:off x="7056587" y="1196752"/>
          <a:ext cx="1763885" cy="5184576"/>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763885"/>
              </a:tblGrid>
              <a:tr h="423952">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760624">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Staff Training and Retraining</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Built In Redundancy</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Value of the Business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the company is perceived by the public</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Online presence</a:t>
                      </a:r>
                    </a:p>
                    <a:p>
                      <a:pPr marL="177800" indent="-177800" algn="l">
                        <a:spcAft>
                          <a:spcPts val="600"/>
                        </a:spcAft>
                        <a:buFontTx/>
                        <a:buBlip>
                          <a:blip r:embed="rId3"/>
                        </a:buBlip>
                      </a:pPr>
                      <a:r>
                        <a:rPr lang="en-GB" sz="1500" dirty="0" smtClean="0">
                          <a:effectLst/>
                          <a:latin typeface="Arial" pitchFamily="34" charset="0"/>
                          <a:ea typeface="Times New Roman"/>
                          <a:cs typeface="Arial" pitchFamily="34" charset="0"/>
                        </a:rPr>
                        <a:t>New technologies</a:t>
                      </a:r>
                      <a:r>
                        <a:rPr lang="en-GB" sz="1500" baseline="0" dirty="0" smtClean="0">
                          <a:effectLst/>
                          <a:latin typeface="Arial" pitchFamily="34" charset="0"/>
                          <a:ea typeface="Times New Roman"/>
                          <a:cs typeface="Arial" pitchFamily="34" charset="0"/>
                        </a:rPr>
                        <a:t> like 3D printers</a:t>
                      </a:r>
                      <a:endParaRPr lang="en-GB" sz="1500" dirty="0" smtClean="0">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dirty="0" smtClean="0">
                          <a:solidFill>
                            <a:srgbClr val="FF0000"/>
                          </a:solidFill>
                          <a:effectLst/>
                          <a:latin typeface="Arial" pitchFamily="34" charset="0"/>
                          <a:ea typeface="Times New Roman"/>
                          <a:cs typeface="Arial" pitchFamily="34" charset="0"/>
                        </a:rPr>
                        <a:t>Opposition to change</a:t>
                      </a:r>
                    </a:p>
                    <a:p>
                      <a:pPr marL="177800" indent="-177800" algn="l">
                        <a:spcAft>
                          <a:spcPts val="600"/>
                        </a:spcAft>
                        <a:buFontTx/>
                        <a:buBlip>
                          <a:blip r:embed="rId3"/>
                        </a:buBlip>
                      </a:pPr>
                      <a:r>
                        <a:rPr lang="en-GB" sz="1500" dirty="0" smtClean="0">
                          <a:solidFill>
                            <a:schemeClr val="tx1"/>
                          </a:solidFill>
                          <a:effectLst/>
                          <a:latin typeface="Arial" pitchFamily="34" charset="0"/>
                          <a:ea typeface="Times New Roman"/>
                          <a:cs typeface="Arial" pitchFamily="34" charset="0"/>
                        </a:rPr>
                        <a:t>Accessibility issues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4288" y="1268760"/>
            <a:ext cx="158417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6255622"/>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400" dirty="0"/>
              <a:t>4.1.3 – How technology has changed production </a:t>
            </a:r>
            <a:r>
              <a:rPr lang="en-GB" sz="2400" dirty="0" smtClean="0"/>
              <a:t>methods</a:t>
            </a:r>
            <a:endParaRPr lang="en-GB" sz="2400" dirty="0"/>
          </a:p>
        </p:txBody>
      </p:sp>
      <p:sp>
        <p:nvSpPr>
          <p:cNvPr id="8" name="Rectangle 7"/>
          <p:cNvSpPr/>
          <p:nvPr/>
        </p:nvSpPr>
        <p:spPr>
          <a:xfrm>
            <a:off x="323849" y="1124744"/>
            <a:ext cx="6660729" cy="5433795"/>
          </a:xfrm>
          <a:prstGeom prst="rect">
            <a:avLst/>
          </a:prstGeom>
        </p:spPr>
        <p:txBody>
          <a:bodyPr wrap="square">
            <a:spAutoFit/>
          </a:bodyPr>
          <a:lstStyle/>
          <a:p>
            <a:pPr>
              <a:spcAft>
                <a:spcPts val="600"/>
              </a:spcAft>
              <a:buClr>
                <a:srgbClr val="00B050"/>
              </a:buClr>
            </a:pPr>
            <a:r>
              <a:rPr lang="en-GB" sz="1510" b="1" dirty="0" smtClean="0"/>
              <a:t>International </a:t>
            </a:r>
            <a:r>
              <a:rPr lang="en-GB" sz="1510" b="1" dirty="0"/>
              <a:t>Business </a:t>
            </a:r>
            <a:r>
              <a:rPr lang="en-GB" sz="1510" b="1" dirty="0" smtClean="0"/>
              <a:t>Focus - Technology in Banking</a:t>
            </a:r>
          </a:p>
          <a:p>
            <a:pPr marL="285750" indent="-285750">
              <a:spcAft>
                <a:spcPts val="600"/>
              </a:spcAft>
              <a:buClr>
                <a:srgbClr val="00B050"/>
              </a:buClr>
              <a:buFont typeface="Wingdings 3" panose="05040102010807070707" pitchFamily="18" charset="2"/>
              <a:buChar char=""/>
            </a:pPr>
            <a:r>
              <a:rPr lang="en-GB" sz="1510" dirty="0" smtClean="0"/>
              <a:t>Nigerian Banks, for example, GT Bank, Oceanic Bank </a:t>
            </a:r>
            <a:r>
              <a:rPr lang="en-GB" sz="1510" dirty="0"/>
              <a:t>Z</a:t>
            </a:r>
            <a:r>
              <a:rPr lang="en-GB" sz="1510" dirty="0" smtClean="0"/>
              <a:t>enith Bank and Intercontinental Banks, have found that most Nigerians are gradually losing the desire to carry cash around and most customers prefer banks with efficient online banking facilities as they do not like to queue in branch banks. Increasing profits and the number of customers is a major incentive to change the way they provide banking services.</a:t>
            </a:r>
          </a:p>
          <a:p>
            <a:pPr marL="285750" indent="-285750">
              <a:spcAft>
                <a:spcPts val="600"/>
              </a:spcAft>
              <a:buClr>
                <a:srgbClr val="00B050"/>
              </a:buClr>
              <a:buFont typeface="Wingdings 3" panose="05040102010807070707" pitchFamily="18" charset="2"/>
              <a:buChar char=""/>
            </a:pPr>
            <a:r>
              <a:rPr lang="en-GB" sz="1510" dirty="0" smtClean="0"/>
              <a:t>The impact of technology in banking is leading to fewer branch banks with face-to-face services to new channels of accessing banking services such as ATM’s, Internet Banking, Point of Sale Terminals (POS) and mobile phone banking. Using these technologies allows banks to achieve economies of scale as well as responding to customer’s preferences.</a:t>
            </a:r>
          </a:p>
          <a:p>
            <a:pPr marL="450850" indent="-260350">
              <a:spcAft>
                <a:spcPts val="600"/>
              </a:spcAft>
              <a:buClr>
                <a:srgbClr val="00B050"/>
              </a:buClr>
              <a:buFont typeface="+mj-lt"/>
              <a:buAutoNum type="arabicPeriod"/>
            </a:pPr>
            <a:r>
              <a:rPr lang="en-GB" sz="1510" dirty="0" smtClean="0"/>
              <a:t>Why are Nigerian banks changing the way they provide bank services?</a:t>
            </a:r>
          </a:p>
          <a:p>
            <a:pPr marL="450850" indent="-260350">
              <a:spcAft>
                <a:spcPts val="600"/>
              </a:spcAft>
              <a:buClr>
                <a:srgbClr val="00B050"/>
              </a:buClr>
              <a:buFont typeface="+mj-lt"/>
              <a:buAutoNum type="arabicPeriod"/>
            </a:pPr>
            <a:r>
              <a:rPr lang="en-GB" sz="1510" dirty="0" smtClean="0"/>
              <a:t>How is technology changing the way banks provide their services to customers?</a:t>
            </a:r>
          </a:p>
          <a:p>
            <a:pPr marL="450850" indent="-260350">
              <a:spcAft>
                <a:spcPts val="600"/>
              </a:spcAft>
              <a:buClr>
                <a:srgbClr val="00B050"/>
              </a:buClr>
              <a:buFont typeface="+mj-lt"/>
              <a:buAutoNum type="arabicPeriod"/>
            </a:pPr>
            <a:r>
              <a:rPr lang="en-GB" sz="1510" dirty="0" smtClean="0"/>
              <a:t>What benefits do the banks gain from introducing more technology into the business?</a:t>
            </a:r>
          </a:p>
          <a:p>
            <a:pPr marL="450850" indent="-260350">
              <a:spcAft>
                <a:spcPts val="600"/>
              </a:spcAft>
              <a:buClr>
                <a:srgbClr val="00B050"/>
              </a:buClr>
              <a:buFont typeface="+mj-lt"/>
              <a:buAutoNum type="arabicPeriod"/>
            </a:pPr>
            <a:r>
              <a:rPr lang="en-GB" sz="1510" b="1" dirty="0" smtClean="0"/>
              <a:t>Extended Research </a:t>
            </a:r>
            <a:r>
              <a:rPr lang="en-GB" sz="1510" dirty="0" smtClean="0"/>
              <a:t>– In terms of up and coming technologies, what “new thing” might be added to the list of technological banking advances.</a:t>
            </a:r>
            <a:endParaRPr lang="en-GB" sz="1510" dirty="0"/>
          </a:p>
        </p:txBody>
      </p:sp>
      <p:graphicFrame>
        <p:nvGraphicFramePr>
          <p:cNvPr id="7" name="Table 6"/>
          <p:cNvGraphicFramePr>
            <a:graphicFrameLocks noGrp="1"/>
          </p:cNvGraphicFramePr>
          <p:nvPr>
            <p:extLst>
              <p:ext uri="{D42A27DB-BD31-4B8C-83A1-F6EECF244321}">
                <p14:modId xmlns:p14="http://schemas.microsoft.com/office/powerpoint/2010/main" val="450009612"/>
              </p:ext>
            </p:extLst>
          </p:nvPr>
        </p:nvGraphicFramePr>
        <p:xfrm>
          <a:off x="7056587" y="1196752"/>
          <a:ext cx="1763885" cy="5184576"/>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763885"/>
              </a:tblGrid>
              <a:tr h="423952">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760624">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Staff Training and Retraining</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Built In Redundancy</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Value of the Business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the company is perceived by the public</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Online presence</a:t>
                      </a:r>
                    </a:p>
                    <a:p>
                      <a:pPr marL="177800" indent="-177800" algn="l">
                        <a:spcAft>
                          <a:spcPts val="600"/>
                        </a:spcAft>
                        <a:buFontTx/>
                        <a:buBlip>
                          <a:blip r:embed="rId3"/>
                        </a:buBlip>
                      </a:pPr>
                      <a:r>
                        <a:rPr lang="en-GB" sz="1500" dirty="0" smtClean="0">
                          <a:effectLst/>
                          <a:latin typeface="Arial" pitchFamily="34" charset="0"/>
                          <a:ea typeface="Times New Roman"/>
                          <a:cs typeface="Arial" pitchFamily="34" charset="0"/>
                        </a:rPr>
                        <a:t>New technologies</a:t>
                      </a:r>
                      <a:r>
                        <a:rPr lang="en-GB" sz="1500" baseline="0" dirty="0" smtClean="0">
                          <a:effectLst/>
                          <a:latin typeface="Arial" pitchFamily="34" charset="0"/>
                          <a:ea typeface="Times New Roman"/>
                          <a:cs typeface="Arial" pitchFamily="34" charset="0"/>
                        </a:rPr>
                        <a:t> like 3D printers</a:t>
                      </a:r>
                      <a:endParaRPr lang="en-GB" sz="1500" dirty="0" smtClean="0">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dirty="0" smtClean="0">
                          <a:solidFill>
                            <a:srgbClr val="FF0000"/>
                          </a:solidFill>
                          <a:effectLst/>
                          <a:latin typeface="Arial" pitchFamily="34" charset="0"/>
                          <a:ea typeface="Times New Roman"/>
                          <a:cs typeface="Arial" pitchFamily="34" charset="0"/>
                        </a:rPr>
                        <a:t>Opposition to change</a:t>
                      </a:r>
                    </a:p>
                    <a:p>
                      <a:pPr marL="177800" indent="-177800" algn="l">
                        <a:spcAft>
                          <a:spcPts val="600"/>
                        </a:spcAft>
                        <a:buFontTx/>
                        <a:buBlip>
                          <a:blip r:embed="rId3"/>
                        </a:buBlip>
                      </a:pPr>
                      <a:r>
                        <a:rPr lang="en-GB" sz="1500" dirty="0" smtClean="0">
                          <a:solidFill>
                            <a:schemeClr val="tx1"/>
                          </a:solidFill>
                          <a:effectLst/>
                          <a:latin typeface="Arial" pitchFamily="34" charset="0"/>
                          <a:ea typeface="Times New Roman"/>
                          <a:cs typeface="Arial" pitchFamily="34" charset="0"/>
                        </a:rPr>
                        <a:t>Accessibility issues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4288" y="1268760"/>
            <a:ext cx="158417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4678379"/>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128792" cy="742066"/>
          </a:xfrm>
        </p:spPr>
        <p:txBody>
          <a:bodyPr>
            <a:noAutofit/>
          </a:bodyPr>
          <a:lstStyle/>
          <a:p>
            <a:r>
              <a:rPr lang="en-GB" sz="4800" dirty="0" smtClean="0"/>
              <a:t>Revision Questions</a:t>
            </a:r>
            <a:endParaRPr lang="en-GB" sz="48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2522944307"/>
              </p:ext>
            </p:extLst>
          </p:nvPr>
        </p:nvGraphicFramePr>
        <p:xfrm>
          <a:off x="323528" y="1196752"/>
          <a:ext cx="8496622" cy="5395252"/>
        </p:xfrm>
        <a:graphic>
          <a:graphicData uri="http://schemas.openxmlformats.org/drawingml/2006/table">
            <a:tbl>
              <a:tblPr firstRow="1" bandRow="1">
                <a:tableStyleId>{2D5ABB26-0587-4C30-8999-92F81FD0307C}</a:tableStyleId>
              </a:tblPr>
              <a:tblGrid>
                <a:gridCol w="8496622"/>
              </a:tblGrid>
              <a:tr h="5395252">
                <a:tc>
                  <a:txBody>
                    <a:bodyPr/>
                    <a:lstStyle/>
                    <a:p>
                      <a:r>
                        <a:rPr kumimoji="0" lang="en-GB" sz="1580" b="1" kern="1200" dirty="0" smtClean="0">
                          <a:solidFill>
                            <a:schemeClr val="tx1"/>
                          </a:solidFill>
                          <a:effectLst/>
                          <a:latin typeface="Calibri" panose="020F0502020204030204" pitchFamily="34" charset="0"/>
                          <a:ea typeface="+mn-ea"/>
                          <a:cs typeface="+mn-cs"/>
                        </a:rPr>
                        <a:t>Exam style questions – Paper 1</a:t>
                      </a:r>
                      <a:endParaRPr kumimoji="0" lang="en-GB" sz="1580" kern="1200" dirty="0" smtClean="0">
                        <a:solidFill>
                          <a:schemeClr val="tx1"/>
                        </a:solidFill>
                        <a:effectLst/>
                        <a:latin typeface="Calibri" panose="020F0502020204030204" pitchFamily="34" charset="0"/>
                        <a:ea typeface="+mn-ea"/>
                        <a:cs typeface="+mn-cs"/>
                      </a:endParaRPr>
                    </a:p>
                    <a:p>
                      <a:pPr marL="342900" indent="-342900">
                        <a:buFont typeface="+mj-lt"/>
                        <a:buAutoNum type="arabicPeriod"/>
                      </a:pPr>
                      <a:r>
                        <a:rPr kumimoji="0" lang="en-GB" sz="1580" kern="1200" dirty="0" smtClean="0">
                          <a:solidFill>
                            <a:schemeClr val="tx1"/>
                          </a:solidFill>
                          <a:effectLst/>
                          <a:latin typeface="Calibri" panose="020F0502020204030204" pitchFamily="34" charset="0"/>
                          <a:ea typeface="+mn-ea"/>
                          <a:cs typeface="+mn-cs"/>
                        </a:rPr>
                        <a:t>Mehmed owns a private limited company called BossBuns Limited. It produces a variety of cakes which are sold in local shops. The method of production used by BossBuns is batch production. Mehmed says: “I have been told that lean production techniques in the bakery would help me to increase profits”. </a:t>
                      </a: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What is meant by ‘lean production’?   </a:t>
                      </a:r>
                      <a:r>
                        <a:rPr kumimoji="0" lang="en-GB" sz="1580" b="1" kern="1200" dirty="0" smtClean="0">
                          <a:solidFill>
                            <a:schemeClr val="tx1"/>
                          </a:solidFill>
                          <a:effectLst/>
                          <a:latin typeface="Calibri" panose="020F0502020204030204" pitchFamily="34" charset="0"/>
                          <a:ea typeface="+mn-ea"/>
                          <a:cs typeface="+mn-cs"/>
                        </a:rPr>
                        <a:t>[2]</a:t>
                      </a:r>
                      <a:endParaRPr kumimoji="0" lang="en-GB" sz="1580" kern="1200" dirty="0" smtClean="0">
                        <a:solidFill>
                          <a:schemeClr val="tx1"/>
                        </a:solidFill>
                        <a:effectLst/>
                        <a:latin typeface="Calibri" panose="020F0502020204030204" pitchFamily="34" charset="0"/>
                        <a:ea typeface="+mn-ea"/>
                        <a:cs typeface="+mn-cs"/>
                      </a:endParaRP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Identify </a:t>
                      </a:r>
                      <a:r>
                        <a:rPr kumimoji="0" lang="en-GB" sz="1580" b="1" kern="1200" dirty="0" smtClean="0">
                          <a:solidFill>
                            <a:schemeClr val="tx1"/>
                          </a:solidFill>
                          <a:effectLst/>
                          <a:latin typeface="Calibri" panose="020F0502020204030204" pitchFamily="34" charset="0"/>
                          <a:ea typeface="+mn-ea"/>
                          <a:cs typeface="+mn-cs"/>
                        </a:rPr>
                        <a:t>two</a:t>
                      </a:r>
                      <a:r>
                        <a:rPr kumimoji="0" lang="en-GB" sz="1580" kern="1200" dirty="0" smtClean="0">
                          <a:solidFill>
                            <a:schemeClr val="tx1"/>
                          </a:solidFill>
                          <a:effectLst/>
                          <a:latin typeface="Calibri" panose="020F0502020204030204" pitchFamily="34" charset="0"/>
                          <a:ea typeface="+mn-ea"/>
                          <a:cs typeface="+mn-cs"/>
                        </a:rPr>
                        <a:t> ways lean production might be achieved.   </a:t>
                      </a:r>
                      <a:r>
                        <a:rPr kumimoji="0" lang="en-GB" sz="1580" b="1" kern="1200" dirty="0" smtClean="0">
                          <a:solidFill>
                            <a:schemeClr val="tx1"/>
                          </a:solidFill>
                          <a:effectLst/>
                          <a:latin typeface="Calibri" panose="020F0502020204030204" pitchFamily="34" charset="0"/>
                          <a:ea typeface="+mn-ea"/>
                          <a:cs typeface="+mn-cs"/>
                        </a:rPr>
                        <a:t>[2]</a:t>
                      </a:r>
                      <a:endParaRPr kumimoji="0" lang="en-GB" sz="1580" kern="1200" dirty="0" smtClean="0">
                        <a:solidFill>
                          <a:schemeClr val="tx1"/>
                        </a:solidFill>
                        <a:effectLst/>
                        <a:latin typeface="Calibri" panose="020F0502020204030204" pitchFamily="34" charset="0"/>
                        <a:ea typeface="+mn-ea"/>
                        <a:cs typeface="+mn-cs"/>
                      </a:endParaRP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Identify and explain </a:t>
                      </a:r>
                      <a:r>
                        <a:rPr kumimoji="0" lang="en-GB" sz="1580" b="1" kern="1200" dirty="0" smtClean="0">
                          <a:solidFill>
                            <a:schemeClr val="tx1"/>
                          </a:solidFill>
                          <a:effectLst/>
                          <a:latin typeface="Calibri" panose="020F0502020204030204" pitchFamily="34" charset="0"/>
                          <a:ea typeface="+mn-ea"/>
                          <a:cs typeface="+mn-cs"/>
                        </a:rPr>
                        <a:t>two</a:t>
                      </a:r>
                      <a:r>
                        <a:rPr kumimoji="0" lang="en-GB" sz="1580" kern="1200" dirty="0" smtClean="0">
                          <a:solidFill>
                            <a:schemeClr val="tx1"/>
                          </a:solidFill>
                          <a:effectLst/>
                          <a:latin typeface="Calibri" panose="020F0502020204030204" pitchFamily="34" charset="0"/>
                          <a:ea typeface="+mn-ea"/>
                          <a:cs typeface="+mn-cs"/>
                        </a:rPr>
                        <a:t> ways, other than lean production, Mehmed could use to increase </a:t>
                      </a:r>
                      <a:br>
                        <a:rPr kumimoji="0" lang="en-GB" sz="1580" kern="1200" dirty="0" smtClean="0">
                          <a:solidFill>
                            <a:schemeClr val="tx1"/>
                          </a:solidFill>
                          <a:effectLst/>
                          <a:latin typeface="Calibri" panose="020F0502020204030204" pitchFamily="34" charset="0"/>
                          <a:ea typeface="+mn-ea"/>
                          <a:cs typeface="+mn-cs"/>
                        </a:rPr>
                      </a:br>
                      <a:r>
                        <a:rPr kumimoji="0" lang="en-GB" sz="1580" kern="1200" dirty="0" smtClean="0">
                          <a:solidFill>
                            <a:schemeClr val="tx1"/>
                          </a:solidFill>
                          <a:effectLst/>
                          <a:latin typeface="Calibri" panose="020F0502020204030204" pitchFamily="34" charset="0"/>
                          <a:ea typeface="+mn-ea"/>
                          <a:cs typeface="+mn-cs"/>
                        </a:rPr>
                        <a:t>productivity.</a:t>
                      </a:r>
                      <a:r>
                        <a:rPr kumimoji="0" lang="en-GB" sz="1580" kern="1200" baseline="0" dirty="0" smtClean="0">
                          <a:solidFill>
                            <a:schemeClr val="tx1"/>
                          </a:solidFill>
                          <a:effectLst/>
                          <a:latin typeface="Calibri" panose="020F0502020204030204" pitchFamily="34" charset="0"/>
                          <a:ea typeface="+mn-ea"/>
                          <a:cs typeface="+mn-cs"/>
                        </a:rPr>
                        <a:t> </a:t>
                      </a:r>
                      <a:r>
                        <a:rPr kumimoji="0" lang="en-GB" sz="1580" b="1" kern="1200" dirty="0" smtClean="0">
                          <a:solidFill>
                            <a:schemeClr val="tx1"/>
                          </a:solidFill>
                          <a:effectLst/>
                          <a:latin typeface="Calibri" panose="020F0502020204030204" pitchFamily="34" charset="0"/>
                          <a:ea typeface="+mn-ea"/>
                          <a:cs typeface="+mn-cs"/>
                        </a:rPr>
                        <a:t>[4]</a:t>
                      </a:r>
                      <a:endParaRPr kumimoji="0" lang="en-GB" sz="1580" kern="1200" dirty="0" smtClean="0">
                        <a:solidFill>
                          <a:schemeClr val="tx1"/>
                        </a:solidFill>
                        <a:effectLst/>
                        <a:latin typeface="Calibri" panose="020F0502020204030204" pitchFamily="34" charset="0"/>
                        <a:ea typeface="+mn-ea"/>
                        <a:cs typeface="+mn-cs"/>
                      </a:endParaRP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Identify and explain </a:t>
                      </a:r>
                      <a:r>
                        <a:rPr kumimoji="0" lang="en-GB" sz="1580" b="1" kern="1200" dirty="0" smtClean="0">
                          <a:solidFill>
                            <a:schemeClr val="tx1"/>
                          </a:solidFill>
                          <a:effectLst/>
                          <a:latin typeface="Calibri" panose="020F0502020204030204" pitchFamily="34" charset="0"/>
                          <a:ea typeface="+mn-ea"/>
                          <a:cs typeface="+mn-cs"/>
                        </a:rPr>
                        <a:t>two</a:t>
                      </a:r>
                      <a:r>
                        <a:rPr kumimoji="0" lang="en-GB" sz="1580" kern="1200" dirty="0" smtClean="0">
                          <a:solidFill>
                            <a:schemeClr val="tx1"/>
                          </a:solidFill>
                          <a:effectLst/>
                          <a:latin typeface="Calibri" panose="020F0502020204030204" pitchFamily="34" charset="0"/>
                          <a:ea typeface="+mn-ea"/>
                          <a:cs typeface="+mn-cs"/>
                        </a:rPr>
                        <a:t> advantages to Mehmed of using batch production. 	</a:t>
                      </a:r>
                      <a:r>
                        <a:rPr kumimoji="0" lang="en-GB" sz="1580" b="1" kern="1200" dirty="0" smtClean="0">
                          <a:solidFill>
                            <a:schemeClr val="tx1"/>
                          </a:solidFill>
                          <a:effectLst/>
                          <a:latin typeface="Calibri" panose="020F0502020204030204" pitchFamily="34" charset="0"/>
                          <a:ea typeface="+mn-ea"/>
                          <a:cs typeface="+mn-cs"/>
                        </a:rPr>
                        <a:t>[6]</a:t>
                      </a:r>
                      <a:endParaRPr kumimoji="0" lang="en-GB" sz="1580" kern="1200" dirty="0" smtClean="0">
                        <a:solidFill>
                          <a:schemeClr val="tx1"/>
                        </a:solidFill>
                        <a:effectLst/>
                        <a:latin typeface="Calibri" panose="020F0502020204030204" pitchFamily="34" charset="0"/>
                        <a:ea typeface="+mn-ea"/>
                        <a:cs typeface="+mn-cs"/>
                      </a:endParaRP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Do you think Mehmed could change his production methods to flow production in the bakery? Justify your answer.   </a:t>
                      </a:r>
                      <a:r>
                        <a:rPr kumimoji="0" lang="en-GB" sz="1580" b="1" kern="1200" dirty="0" smtClean="0">
                          <a:solidFill>
                            <a:schemeClr val="tx1"/>
                          </a:solidFill>
                          <a:effectLst/>
                          <a:latin typeface="Calibri" panose="020F0502020204030204" pitchFamily="34" charset="0"/>
                          <a:ea typeface="+mn-ea"/>
                          <a:cs typeface="+mn-cs"/>
                        </a:rPr>
                        <a:t>[6]</a:t>
                      </a:r>
                      <a:endParaRPr kumimoji="0" lang="en-GB" sz="1580" kern="1200" dirty="0" smtClean="0">
                        <a:solidFill>
                          <a:schemeClr val="tx1"/>
                        </a:solidFill>
                        <a:effectLst/>
                        <a:latin typeface="Calibri" panose="020F0502020204030204" pitchFamily="34" charset="0"/>
                        <a:ea typeface="+mn-ea"/>
                        <a:cs typeface="+mn-cs"/>
                      </a:endParaRPr>
                    </a:p>
                    <a:p>
                      <a:pPr marL="342900" indent="-342900">
                        <a:buFont typeface="+mj-lt"/>
                        <a:buAutoNum type="arabicPeriod" startAt="2"/>
                      </a:pPr>
                      <a:r>
                        <a:rPr kumimoji="0" lang="en-GB" sz="1580" kern="1200" dirty="0" smtClean="0">
                          <a:solidFill>
                            <a:schemeClr val="tx1"/>
                          </a:solidFill>
                          <a:effectLst/>
                          <a:latin typeface="Calibri" panose="020F0502020204030204" pitchFamily="34" charset="0"/>
                          <a:ea typeface="+mn-ea"/>
                          <a:cs typeface="+mn-cs"/>
                        </a:rPr>
                        <a:t>Mr Said owns a business which manufactures wooden furniture. He uses traditional labour-intensive production methods in his factory. The furniture produced is to the exact standards and requirements required by the customer. Mr Said is worried about productivity within the factory and wants to improve it. He is thinking of introducing new technology into the factory.</a:t>
                      </a: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What is meant by ‘Productivity’?   </a:t>
                      </a:r>
                      <a:r>
                        <a:rPr kumimoji="0" lang="en-GB" sz="1580" b="1" kern="1200" dirty="0" smtClean="0">
                          <a:solidFill>
                            <a:schemeClr val="tx1"/>
                          </a:solidFill>
                          <a:effectLst/>
                          <a:latin typeface="Calibri" panose="020F0502020204030204" pitchFamily="34" charset="0"/>
                          <a:ea typeface="+mn-ea"/>
                          <a:cs typeface="+mn-cs"/>
                        </a:rPr>
                        <a:t>[2]</a:t>
                      </a:r>
                      <a:endParaRPr kumimoji="0" lang="en-GB" sz="1580" kern="1200" dirty="0" smtClean="0">
                        <a:solidFill>
                          <a:schemeClr val="tx1"/>
                        </a:solidFill>
                        <a:effectLst/>
                        <a:latin typeface="Calibri" panose="020F0502020204030204" pitchFamily="34" charset="0"/>
                        <a:ea typeface="+mn-ea"/>
                        <a:cs typeface="+mn-cs"/>
                      </a:endParaRP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Identify and explain</a:t>
                      </a:r>
                      <a:r>
                        <a:rPr kumimoji="0" lang="en-GB" sz="1580" b="1" kern="1200" dirty="0" smtClean="0">
                          <a:solidFill>
                            <a:schemeClr val="tx1"/>
                          </a:solidFill>
                          <a:effectLst/>
                          <a:latin typeface="Calibri" panose="020F0502020204030204" pitchFamily="34" charset="0"/>
                          <a:ea typeface="+mn-ea"/>
                          <a:cs typeface="+mn-cs"/>
                        </a:rPr>
                        <a:t> two</a:t>
                      </a:r>
                      <a:r>
                        <a:rPr kumimoji="0" lang="en-GB" sz="1580" kern="1200" dirty="0" smtClean="0">
                          <a:solidFill>
                            <a:schemeClr val="tx1"/>
                          </a:solidFill>
                          <a:effectLst/>
                          <a:latin typeface="Calibri" panose="020F0502020204030204" pitchFamily="34" charset="0"/>
                          <a:ea typeface="+mn-ea"/>
                          <a:cs typeface="+mn-cs"/>
                        </a:rPr>
                        <a:t> ways technology could change the production methods for Mr Said</a:t>
                      </a:r>
                      <a:r>
                        <a:rPr kumimoji="0" lang="en-GB" sz="1580" kern="1200" baseline="0" dirty="0" smtClean="0">
                          <a:solidFill>
                            <a:schemeClr val="tx1"/>
                          </a:solidFill>
                          <a:effectLst/>
                          <a:latin typeface="Calibri" panose="020F0502020204030204" pitchFamily="34" charset="0"/>
                          <a:ea typeface="+mn-ea"/>
                          <a:cs typeface="+mn-cs"/>
                        </a:rPr>
                        <a:t>  </a:t>
                      </a:r>
                      <a:r>
                        <a:rPr kumimoji="0" lang="en-GB" sz="1580" kern="1200" dirty="0" smtClean="0">
                          <a:solidFill>
                            <a:schemeClr val="tx1"/>
                          </a:solidFill>
                          <a:effectLst/>
                          <a:latin typeface="Calibri" panose="020F0502020204030204" pitchFamily="34" charset="0"/>
                          <a:ea typeface="+mn-ea"/>
                          <a:cs typeface="+mn-cs"/>
                        </a:rPr>
                        <a:t> </a:t>
                      </a:r>
                      <a:r>
                        <a:rPr kumimoji="0" lang="en-GB" sz="1580" b="1" kern="1200" dirty="0" smtClean="0">
                          <a:solidFill>
                            <a:schemeClr val="tx1"/>
                          </a:solidFill>
                          <a:effectLst/>
                          <a:latin typeface="Calibri" panose="020F0502020204030204" pitchFamily="34" charset="0"/>
                          <a:ea typeface="+mn-ea"/>
                          <a:cs typeface="+mn-cs"/>
                        </a:rPr>
                        <a:t>[2]</a:t>
                      </a:r>
                      <a:endParaRPr kumimoji="0" lang="en-GB" sz="1580" kern="1200" dirty="0" smtClean="0">
                        <a:solidFill>
                          <a:schemeClr val="tx1"/>
                        </a:solidFill>
                        <a:effectLst/>
                        <a:latin typeface="Calibri" panose="020F0502020204030204" pitchFamily="34" charset="0"/>
                        <a:ea typeface="+mn-ea"/>
                        <a:cs typeface="+mn-cs"/>
                      </a:endParaRP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Identify </a:t>
                      </a:r>
                      <a:r>
                        <a:rPr kumimoji="0" lang="en-GB" sz="1580" b="1" kern="1200" dirty="0" smtClean="0">
                          <a:solidFill>
                            <a:schemeClr val="tx1"/>
                          </a:solidFill>
                          <a:effectLst/>
                          <a:latin typeface="Calibri" panose="020F0502020204030204" pitchFamily="34" charset="0"/>
                          <a:ea typeface="+mn-ea"/>
                          <a:cs typeface="+mn-cs"/>
                        </a:rPr>
                        <a:t>two</a:t>
                      </a:r>
                      <a:r>
                        <a:rPr kumimoji="0" lang="en-GB" sz="1580" kern="1200" dirty="0" smtClean="0">
                          <a:solidFill>
                            <a:schemeClr val="tx1"/>
                          </a:solidFill>
                          <a:effectLst/>
                          <a:latin typeface="Calibri" panose="020F0502020204030204" pitchFamily="34" charset="0"/>
                          <a:ea typeface="+mn-ea"/>
                          <a:cs typeface="+mn-cs"/>
                        </a:rPr>
                        <a:t> benefits to Mr Said of increasing productivity.   </a:t>
                      </a:r>
                      <a:r>
                        <a:rPr kumimoji="0" lang="en-GB" sz="1580" b="1" kern="1200" dirty="0" smtClean="0">
                          <a:solidFill>
                            <a:schemeClr val="tx1"/>
                          </a:solidFill>
                          <a:effectLst/>
                          <a:latin typeface="Calibri" panose="020F0502020204030204" pitchFamily="34" charset="0"/>
                          <a:ea typeface="+mn-ea"/>
                          <a:cs typeface="+mn-cs"/>
                        </a:rPr>
                        <a:t>[4]</a:t>
                      </a:r>
                      <a:endParaRPr kumimoji="0" lang="en-GB" sz="1580" kern="1200" dirty="0" smtClean="0">
                        <a:solidFill>
                          <a:schemeClr val="tx1"/>
                        </a:solidFill>
                        <a:effectLst/>
                        <a:latin typeface="Calibri" panose="020F0502020204030204" pitchFamily="34" charset="0"/>
                        <a:ea typeface="+mn-ea"/>
                        <a:cs typeface="+mn-cs"/>
                      </a:endParaRP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Identify and explain </a:t>
                      </a:r>
                      <a:r>
                        <a:rPr kumimoji="0" lang="en-GB" sz="1580" b="1" kern="1200" dirty="0" smtClean="0">
                          <a:solidFill>
                            <a:schemeClr val="tx1"/>
                          </a:solidFill>
                          <a:effectLst/>
                          <a:latin typeface="Calibri" panose="020F0502020204030204" pitchFamily="34" charset="0"/>
                          <a:ea typeface="+mn-ea"/>
                          <a:cs typeface="+mn-cs"/>
                        </a:rPr>
                        <a:t>two</a:t>
                      </a:r>
                      <a:r>
                        <a:rPr kumimoji="0" lang="en-GB" sz="1580" kern="1200" dirty="0" smtClean="0">
                          <a:solidFill>
                            <a:schemeClr val="tx1"/>
                          </a:solidFill>
                          <a:effectLst/>
                          <a:latin typeface="Calibri" panose="020F0502020204030204" pitchFamily="34" charset="0"/>
                          <a:ea typeface="+mn-ea"/>
                          <a:cs typeface="+mn-cs"/>
                        </a:rPr>
                        <a:t> disadvantages of using job production for Mr Said.   </a:t>
                      </a:r>
                      <a:r>
                        <a:rPr kumimoji="0" lang="en-GB" sz="1580" b="1" kern="1200" dirty="0" smtClean="0">
                          <a:solidFill>
                            <a:schemeClr val="tx1"/>
                          </a:solidFill>
                          <a:effectLst/>
                          <a:latin typeface="Calibri" panose="020F0502020204030204" pitchFamily="34" charset="0"/>
                          <a:ea typeface="+mn-ea"/>
                          <a:cs typeface="+mn-cs"/>
                        </a:rPr>
                        <a:t>[6]</a:t>
                      </a:r>
                      <a:endParaRPr kumimoji="0" lang="en-GB" sz="1580" kern="1200" dirty="0" smtClean="0">
                        <a:solidFill>
                          <a:schemeClr val="tx1"/>
                        </a:solidFill>
                        <a:effectLst/>
                        <a:latin typeface="Calibri" panose="020F0502020204030204" pitchFamily="34" charset="0"/>
                        <a:ea typeface="+mn-ea"/>
                        <a:cs typeface="+mn-cs"/>
                      </a:endParaRPr>
                    </a:p>
                    <a:p>
                      <a:pPr marL="457200" lvl="0" indent="-184150">
                        <a:buFont typeface="Arial" panose="020B0604020202020204" pitchFamily="34" charset="0"/>
                        <a:buChar char="•"/>
                      </a:pPr>
                      <a:r>
                        <a:rPr kumimoji="0" lang="en-GB" sz="1580" kern="1200" dirty="0" smtClean="0">
                          <a:solidFill>
                            <a:schemeClr val="tx1"/>
                          </a:solidFill>
                          <a:effectLst/>
                          <a:latin typeface="Calibri" panose="020F0502020204030204" pitchFamily="34" charset="0"/>
                          <a:ea typeface="+mn-ea"/>
                          <a:cs typeface="+mn-cs"/>
                        </a:rPr>
                        <a:t>Do you think Mr Said should introduce new technology into his factory? Justify your answer.   </a:t>
                      </a:r>
                      <a:r>
                        <a:rPr kumimoji="0" lang="en-GB" sz="1580" b="1" kern="1200" dirty="0" smtClean="0">
                          <a:solidFill>
                            <a:schemeClr val="tx1"/>
                          </a:solidFill>
                          <a:effectLst/>
                          <a:latin typeface="Calibri" panose="020F0502020204030204" pitchFamily="34" charset="0"/>
                          <a:ea typeface="+mn-ea"/>
                          <a:cs typeface="+mn-cs"/>
                        </a:rPr>
                        <a:t>[6]</a:t>
                      </a:r>
                      <a:endParaRPr kumimoji="0" lang="en-GB" sz="1580" kern="1200" dirty="0">
                        <a:solidFill>
                          <a:schemeClr val="tx1"/>
                        </a:solidFill>
                        <a:effectLst/>
                        <a:latin typeface="Calibri" panose="020F0502020204030204" pitchFamily="34" charset="0"/>
                        <a:ea typeface="+mn-ea"/>
                        <a:cs typeface="+mn-cs"/>
                      </a:endParaRPr>
                    </a:p>
                  </a:txBody>
                  <a:tcPr/>
                </a:tc>
              </a:tr>
            </a:tbl>
          </a:graphicData>
        </a:graphic>
      </p:graphicFrame>
      <p:sp>
        <p:nvSpPr>
          <p:cNvPr id="7" name="TextBox 6">
            <a:hlinkClick r:id="rId3" action="ppaction://hlinkfile"/>
          </p:cNvPr>
          <p:cNvSpPr txBox="1"/>
          <p:nvPr/>
        </p:nvSpPr>
        <p:spPr>
          <a:xfrm>
            <a:off x="8604448" y="2348880"/>
            <a:ext cx="270486"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10086305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323528" y="1124744"/>
            <a:ext cx="8496944" cy="5435334"/>
          </a:xfrm>
          <a:prstGeom prst="rect">
            <a:avLst/>
          </a:prstGeom>
        </p:spPr>
        <p:txBody>
          <a:bodyPr wrap="square">
            <a:spAutoFit/>
          </a:bodyPr>
          <a:lstStyle/>
          <a:p>
            <a:pPr marL="395288" indent="-395288">
              <a:buClr>
                <a:srgbClr val="00B050"/>
              </a:buClr>
              <a:buFont typeface="Wingdings 3" panose="05040102010807070707" pitchFamily="18" charset="2"/>
              <a:buChar char=""/>
            </a:pPr>
            <a:r>
              <a:rPr lang="en-GB" sz="217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95288" indent="-395288">
              <a:buClr>
                <a:srgbClr val="00B050"/>
              </a:buClr>
              <a:buFont typeface="Wingdings 3" panose="05040102010807070707" pitchFamily="18" charset="2"/>
              <a:buChar char=""/>
            </a:pPr>
            <a:r>
              <a:rPr lang="en-GB" sz="217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95288" indent="-395288">
              <a:buClr>
                <a:srgbClr val="00B050"/>
              </a:buClr>
              <a:buFont typeface="Wingdings 3" panose="05040102010807070707" pitchFamily="18" charset="2"/>
              <a:buChar char=""/>
            </a:pPr>
            <a:r>
              <a:rPr lang="en-GB" sz="217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95288" indent="-395288">
              <a:buClr>
                <a:srgbClr val="00B050"/>
              </a:buClr>
              <a:buFont typeface="Wingdings 3" panose="05040102010807070707" pitchFamily="18" charset="2"/>
              <a:buChar char=""/>
            </a:pPr>
            <a:r>
              <a:rPr lang="en-GB" sz="217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4.1 – Assessment Objectives</a:t>
            </a:r>
            <a:endParaRPr lang="en-GB" sz="4000" b="1" dirty="0" smtClean="0"/>
          </a:p>
        </p:txBody>
      </p:sp>
      <p:sp>
        <p:nvSpPr>
          <p:cNvPr id="34" name="Rectangle 33"/>
          <p:cNvSpPr/>
          <p:nvPr/>
        </p:nvSpPr>
        <p:spPr>
          <a:xfrm>
            <a:off x="323528" y="1167716"/>
            <a:ext cx="6696744" cy="677108"/>
          </a:xfrm>
          <a:prstGeom prst="rect">
            <a:avLst/>
          </a:prstGeom>
        </p:spPr>
        <p:txBody>
          <a:bodyPr wrap="square">
            <a:spAutoFit/>
          </a:bodyPr>
          <a:lstStyle/>
          <a:p>
            <a:r>
              <a:rPr lang="en-GB" sz="1900" dirty="0" smtClean="0"/>
              <a:t>Outlines below are the objectives for this section of the Unit. They should be revised as part of the exam preparation.</a:t>
            </a:r>
            <a:endParaRPr lang="en-GB" sz="1900" dirty="0" smtClean="0">
              <a:latin typeface="Calibri" pitchFamily="34" charset="0"/>
              <a:cs typeface="Calibri" pitchFamily="34" charset="0"/>
            </a:endParaRPr>
          </a:p>
        </p:txBody>
      </p:sp>
      <p:sp>
        <p:nvSpPr>
          <p:cNvPr id="8" name="Rectangle 7"/>
          <p:cNvSpPr/>
          <p:nvPr/>
        </p:nvSpPr>
        <p:spPr>
          <a:xfrm>
            <a:off x="323850" y="1844824"/>
            <a:ext cx="6480398" cy="4801314"/>
          </a:xfrm>
          <a:prstGeom prst="rect">
            <a:avLst/>
          </a:prstGeom>
        </p:spPr>
        <p:txBody>
          <a:bodyPr wrap="square">
            <a:spAutoFit/>
          </a:bodyPr>
          <a:lstStyle/>
          <a:p>
            <a:r>
              <a:rPr lang="en-GB" sz="1700" b="1" dirty="0"/>
              <a:t>4.1.1 </a:t>
            </a:r>
            <a:r>
              <a:rPr lang="en-GB" sz="1700" b="1" dirty="0" smtClean="0"/>
              <a:t> - The </a:t>
            </a:r>
            <a:r>
              <a:rPr lang="en-GB" sz="1700" b="1" dirty="0"/>
              <a:t>meaning of production:</a:t>
            </a:r>
          </a:p>
          <a:p>
            <a:pPr marL="457200" indent="-209550">
              <a:buClr>
                <a:srgbClr val="00B050"/>
              </a:buClr>
              <a:buFont typeface="Arial" panose="020B0604020202020204" pitchFamily="34" charset="0"/>
              <a:buChar char="•"/>
            </a:pPr>
            <a:r>
              <a:rPr lang="en-GB" sz="1700" dirty="0" smtClean="0"/>
              <a:t>Managing </a:t>
            </a:r>
            <a:r>
              <a:rPr lang="en-GB" sz="1700" dirty="0"/>
              <a:t>resources effectively to produce goods and services</a:t>
            </a:r>
          </a:p>
          <a:p>
            <a:pPr marL="457200" indent="-209550">
              <a:buClr>
                <a:srgbClr val="00B050"/>
              </a:buClr>
              <a:buFont typeface="Arial" panose="020B0604020202020204" pitchFamily="34" charset="0"/>
              <a:buChar char="•"/>
            </a:pPr>
            <a:r>
              <a:rPr lang="en-GB" sz="1700" dirty="0" smtClean="0"/>
              <a:t>Difference </a:t>
            </a:r>
            <a:r>
              <a:rPr lang="en-GB" sz="1700" dirty="0"/>
              <a:t>between production and productivity</a:t>
            </a:r>
          </a:p>
          <a:p>
            <a:pPr marL="457200" indent="-209550">
              <a:buClr>
                <a:srgbClr val="00B050"/>
              </a:buClr>
              <a:buFont typeface="Arial" panose="020B0604020202020204" pitchFamily="34" charset="0"/>
              <a:buChar char="•"/>
            </a:pPr>
            <a:r>
              <a:rPr lang="en-GB" sz="1700" dirty="0" smtClean="0"/>
              <a:t>Benefits </a:t>
            </a:r>
            <a:r>
              <a:rPr lang="en-GB" sz="1700" dirty="0"/>
              <a:t>of increasing efficiency and how to increase </a:t>
            </a:r>
            <a:r>
              <a:rPr lang="en-GB" sz="1700" dirty="0" smtClean="0"/>
              <a:t>it, e.g</a:t>
            </a:r>
            <a:r>
              <a:rPr lang="en-GB" sz="1700" dirty="0"/>
              <a:t>. increasing productivity by automation and </a:t>
            </a:r>
            <a:r>
              <a:rPr lang="en-GB" sz="1700" dirty="0" smtClean="0"/>
              <a:t>technology, improved </a:t>
            </a:r>
            <a:r>
              <a:rPr lang="en-GB" sz="1700" dirty="0"/>
              <a:t>labour skills</a:t>
            </a:r>
          </a:p>
          <a:p>
            <a:pPr marL="457200" indent="-209550">
              <a:buClr>
                <a:srgbClr val="00B050"/>
              </a:buClr>
              <a:buFont typeface="Arial" panose="020B0604020202020204" pitchFamily="34" charset="0"/>
              <a:buChar char="•"/>
            </a:pPr>
            <a:r>
              <a:rPr lang="en-GB" sz="1700" dirty="0" smtClean="0"/>
              <a:t>Why </a:t>
            </a:r>
            <a:r>
              <a:rPr lang="en-GB" sz="1700" dirty="0"/>
              <a:t>businesses hold inventories (stocks)</a:t>
            </a:r>
          </a:p>
          <a:p>
            <a:pPr marL="457200" indent="-209550">
              <a:buClr>
                <a:srgbClr val="00B050"/>
              </a:buClr>
              <a:buFont typeface="Arial" panose="020B0604020202020204" pitchFamily="34" charset="0"/>
              <a:buChar char="•"/>
            </a:pPr>
            <a:r>
              <a:rPr lang="en-GB" sz="1700" dirty="0" smtClean="0"/>
              <a:t>Concept </a:t>
            </a:r>
            <a:r>
              <a:rPr lang="en-GB" sz="1700" dirty="0"/>
              <a:t>of lean production; how to achieve it, e.g. </a:t>
            </a:r>
            <a:r>
              <a:rPr lang="en-GB" sz="1700" dirty="0" smtClean="0"/>
              <a:t>just-in-time inventory </a:t>
            </a:r>
            <a:r>
              <a:rPr lang="en-GB" sz="1700" dirty="0"/>
              <a:t>control and Kaizen; benefits of lean production</a:t>
            </a:r>
          </a:p>
          <a:p>
            <a:r>
              <a:rPr lang="en-GB" sz="1700" b="1" dirty="0"/>
              <a:t>4.1.2 The main methods of production:</a:t>
            </a:r>
          </a:p>
          <a:p>
            <a:pPr marL="457200" indent="-209550">
              <a:buClr>
                <a:srgbClr val="00B050"/>
              </a:buClr>
              <a:buFont typeface="Arial" panose="020B0604020202020204" pitchFamily="34" charset="0"/>
              <a:buChar char="•"/>
            </a:pPr>
            <a:r>
              <a:rPr lang="en-GB" sz="1700" dirty="0" smtClean="0"/>
              <a:t>Features</a:t>
            </a:r>
            <a:r>
              <a:rPr lang="en-GB" sz="1700" dirty="0"/>
              <a:t>, benefits and limitations of job, batch and </a:t>
            </a:r>
            <a:r>
              <a:rPr lang="en-GB" sz="1700" dirty="0" smtClean="0"/>
              <a:t>flow production</a:t>
            </a:r>
            <a:endParaRPr lang="en-GB" sz="1700" dirty="0"/>
          </a:p>
          <a:p>
            <a:pPr marL="457200" indent="-209550">
              <a:buClr>
                <a:srgbClr val="00B050"/>
              </a:buClr>
              <a:buFont typeface="Arial" panose="020B0604020202020204" pitchFamily="34" charset="0"/>
              <a:buChar char="•"/>
            </a:pPr>
            <a:r>
              <a:rPr lang="en-GB" sz="1700" dirty="0" smtClean="0"/>
              <a:t>Recommend </a:t>
            </a:r>
            <a:r>
              <a:rPr lang="en-GB" sz="1700" dirty="0"/>
              <a:t>and justify an appropriate production method for </a:t>
            </a:r>
            <a:r>
              <a:rPr lang="en-GB" sz="1700" dirty="0" smtClean="0"/>
              <a:t>a given </a:t>
            </a:r>
            <a:r>
              <a:rPr lang="en-GB" sz="1700" dirty="0"/>
              <a:t>situation</a:t>
            </a:r>
          </a:p>
          <a:p>
            <a:r>
              <a:rPr lang="en-GB" sz="1700" b="1" dirty="0"/>
              <a:t>4.1.3 How technology has changed production methods, </a:t>
            </a:r>
            <a:r>
              <a:rPr lang="en-GB" sz="1700" dirty="0"/>
              <a:t>e.g. </a:t>
            </a:r>
            <a:r>
              <a:rPr lang="en-GB" sz="1700" dirty="0" smtClean="0"/>
              <a:t>using computers </a:t>
            </a:r>
            <a:r>
              <a:rPr lang="en-GB" sz="1700" dirty="0"/>
              <a:t>in manufacturing and design</a:t>
            </a:r>
            <a:endParaRPr lang="en-GB" sz="1700" dirty="0" smtClean="0">
              <a:latin typeface="Calibri" pitchFamily="34" charset="0"/>
              <a:cs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439767843"/>
              </p:ext>
            </p:extLst>
          </p:nvPr>
        </p:nvGraphicFramePr>
        <p:xfrm>
          <a:off x="6948264" y="1135982"/>
          <a:ext cx="1907901" cy="5427537"/>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1"/>
              </a:tblGrid>
              <a:tr h="322137">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stages of production could be done  in the same factory</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does increased production influence staff morale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happens to production levels in a  school with new teachers arriving</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can an increase in cost cause an increase in production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production links to the product life cycle</a:t>
                      </a:r>
                      <a:endParaRPr lang="en-GB" sz="15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24744"/>
            <a:ext cx="1672534"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a:t>4</a:t>
            </a:r>
            <a:r>
              <a:rPr lang="en-GB" sz="4000" dirty="0" smtClean="0"/>
              <a:t>.1 – Glossary</a:t>
            </a:r>
            <a:endParaRPr lang="en-GB" sz="4000" b="1" dirty="0" smtClean="0"/>
          </a:p>
        </p:txBody>
      </p:sp>
      <p:sp>
        <p:nvSpPr>
          <p:cNvPr id="34" name="Rectangle 33"/>
          <p:cNvSpPr/>
          <p:nvPr/>
        </p:nvSpPr>
        <p:spPr>
          <a:xfrm>
            <a:off x="323528" y="1124744"/>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850" y="1834946"/>
            <a:ext cx="8496622" cy="4653582"/>
          </a:xfrm>
          <a:prstGeom prst="rect">
            <a:avLst/>
          </a:prstGeom>
        </p:spPr>
        <p:txBody>
          <a:bodyPr wrap="square">
            <a:spAutoFit/>
          </a:bodyPr>
          <a:lstStyle/>
          <a:p>
            <a:pPr marL="0" indent="0">
              <a:buNone/>
            </a:pPr>
            <a:r>
              <a:rPr lang="en-US" sz="1560" b="1" dirty="0" smtClean="0">
                <a:solidFill>
                  <a:srgbClr val="FF0000"/>
                </a:solidFill>
              </a:rPr>
              <a:t>Productivity</a:t>
            </a:r>
            <a:r>
              <a:rPr lang="en-US" sz="1560" dirty="0" smtClean="0"/>
              <a:t>– The output measured against the inputs used to create it.</a:t>
            </a:r>
          </a:p>
          <a:p>
            <a:r>
              <a:rPr lang="en-GB" sz="1560" b="1" dirty="0">
                <a:solidFill>
                  <a:srgbClr val="FF0000"/>
                </a:solidFill>
              </a:rPr>
              <a:t>Disintermediation</a:t>
            </a:r>
            <a:r>
              <a:rPr lang="en-GB" sz="1560" dirty="0">
                <a:solidFill>
                  <a:srgbClr val="FF0000"/>
                </a:solidFill>
              </a:rPr>
              <a:t> </a:t>
            </a:r>
            <a:r>
              <a:rPr lang="en-GB" sz="1560" dirty="0" smtClean="0"/>
              <a:t>- Removing </a:t>
            </a:r>
            <a:r>
              <a:rPr lang="en-GB" sz="1560" dirty="0"/>
              <a:t>the external middle people and taking charge of all aspects of the </a:t>
            </a:r>
            <a:r>
              <a:rPr lang="en-GB" sz="1560" dirty="0" smtClean="0"/>
              <a:t>business such as deliveries.</a:t>
            </a:r>
            <a:endParaRPr lang="en-GB" sz="1560" dirty="0"/>
          </a:p>
          <a:p>
            <a:r>
              <a:rPr lang="en-GB" sz="1560" b="1" dirty="0">
                <a:solidFill>
                  <a:srgbClr val="FF0000"/>
                </a:solidFill>
              </a:rPr>
              <a:t>Inventories</a:t>
            </a:r>
            <a:r>
              <a:rPr lang="en-GB" sz="1560" dirty="0">
                <a:solidFill>
                  <a:srgbClr val="FF0000"/>
                </a:solidFill>
              </a:rPr>
              <a:t> </a:t>
            </a:r>
            <a:r>
              <a:rPr lang="en-GB" sz="1560" dirty="0" smtClean="0">
                <a:solidFill>
                  <a:srgbClr val="FF0000"/>
                </a:solidFill>
              </a:rPr>
              <a:t> </a:t>
            </a:r>
            <a:r>
              <a:rPr lang="en-GB" sz="1560" dirty="0" smtClean="0"/>
              <a:t>- Things the company uses or sells such as food</a:t>
            </a:r>
            <a:r>
              <a:rPr lang="en-GB" sz="1560" dirty="0"/>
              <a:t>, stock, parts for the machines, stationery, raw materials and finished goods</a:t>
            </a:r>
            <a:r>
              <a:rPr lang="en-GB" sz="1560" dirty="0" smtClean="0"/>
              <a:t>.</a:t>
            </a:r>
          </a:p>
          <a:p>
            <a:r>
              <a:rPr lang="en-GB" sz="1560" b="1" dirty="0" smtClean="0">
                <a:solidFill>
                  <a:srgbClr val="FF0000"/>
                </a:solidFill>
              </a:rPr>
              <a:t>Buffer Inventory level </a:t>
            </a:r>
            <a:r>
              <a:rPr lang="en-GB" sz="1560" dirty="0" smtClean="0"/>
              <a:t>– The inventory held to deal with uncertainty in customer demand and the delivery of supplies</a:t>
            </a:r>
          </a:p>
          <a:p>
            <a:r>
              <a:rPr lang="en-GB" sz="1560" b="1" dirty="0" smtClean="0">
                <a:solidFill>
                  <a:srgbClr val="FF0000"/>
                </a:solidFill>
              </a:rPr>
              <a:t>Lean Production </a:t>
            </a:r>
            <a:r>
              <a:rPr lang="en-GB" sz="1560" dirty="0" smtClean="0"/>
              <a:t>– technique used to cut down on waste and therefor increase efficiency by reducing the time it takes to produce and become available for sale.</a:t>
            </a:r>
            <a:endParaRPr lang="en-GB" sz="1560" dirty="0"/>
          </a:p>
          <a:p>
            <a:pPr marL="0" indent="0">
              <a:buNone/>
            </a:pPr>
            <a:r>
              <a:rPr lang="en-US" sz="1560" b="1" dirty="0" smtClean="0">
                <a:solidFill>
                  <a:srgbClr val="FF0000"/>
                </a:solidFill>
              </a:rPr>
              <a:t>Kaizen</a:t>
            </a:r>
            <a:r>
              <a:rPr lang="en-US" sz="1560" b="1" dirty="0" smtClean="0"/>
              <a:t> – </a:t>
            </a:r>
            <a:r>
              <a:rPr lang="en-US" sz="1560" dirty="0" smtClean="0"/>
              <a:t>Japanese term meaning “Continuous Improvement” through the elimination of waste.</a:t>
            </a:r>
          </a:p>
          <a:p>
            <a:pPr marL="0" indent="0">
              <a:buNone/>
            </a:pPr>
            <a:r>
              <a:rPr lang="en-US" sz="1560" b="1" dirty="0" smtClean="0">
                <a:solidFill>
                  <a:srgbClr val="FF0000"/>
                </a:solidFill>
              </a:rPr>
              <a:t>Drop Shipping </a:t>
            </a:r>
            <a:r>
              <a:rPr lang="en-US" sz="1560" dirty="0" smtClean="0"/>
              <a:t>– Selling goods without stock and having the manufacturer deliver directly to the customer.</a:t>
            </a:r>
          </a:p>
          <a:p>
            <a:pPr marL="0" indent="0">
              <a:buNone/>
            </a:pPr>
            <a:r>
              <a:rPr lang="en-US" sz="1560" b="1" dirty="0" smtClean="0">
                <a:solidFill>
                  <a:srgbClr val="FF0000"/>
                </a:solidFill>
              </a:rPr>
              <a:t>Just-In-Time (JIT) </a:t>
            </a:r>
            <a:r>
              <a:rPr lang="en-US" sz="1560" b="1" dirty="0" smtClean="0"/>
              <a:t>– </a:t>
            </a:r>
            <a:r>
              <a:rPr lang="en-US" sz="1560" dirty="0" smtClean="0"/>
              <a:t>Production method that involves reducing the need to hold inventories of raw materials or unsold stock. Supplies arrives at the time they are needed.</a:t>
            </a:r>
          </a:p>
          <a:p>
            <a:pPr marL="0" indent="0">
              <a:buNone/>
            </a:pPr>
            <a:r>
              <a:rPr lang="en-US" sz="1560" b="1" dirty="0" smtClean="0">
                <a:solidFill>
                  <a:srgbClr val="FF0000"/>
                </a:solidFill>
              </a:rPr>
              <a:t>Job Production </a:t>
            </a:r>
            <a:r>
              <a:rPr lang="en-US" sz="1560" dirty="0" smtClean="0"/>
              <a:t>– Where a single product is made at a time.</a:t>
            </a:r>
          </a:p>
          <a:p>
            <a:pPr marL="0" indent="0">
              <a:buNone/>
            </a:pPr>
            <a:r>
              <a:rPr lang="en-US" sz="1560" b="1" dirty="0" smtClean="0">
                <a:solidFill>
                  <a:srgbClr val="FF0000"/>
                </a:solidFill>
              </a:rPr>
              <a:t>Batch Production </a:t>
            </a:r>
            <a:r>
              <a:rPr lang="en-US" sz="1560" dirty="0" smtClean="0"/>
              <a:t>– Where a quantity of one product is made then another, and another.</a:t>
            </a:r>
          </a:p>
          <a:p>
            <a:pPr marL="0" indent="0">
              <a:buNone/>
            </a:pPr>
            <a:r>
              <a:rPr lang="en-US" sz="1560" b="1" dirty="0" smtClean="0">
                <a:solidFill>
                  <a:srgbClr val="FF0000"/>
                </a:solidFill>
              </a:rPr>
              <a:t>Flow (Mass) Production </a:t>
            </a:r>
            <a:r>
              <a:rPr lang="en-US" sz="1560" dirty="0" smtClean="0"/>
              <a:t>– Where large quantities of a product are made in a continuous process.</a:t>
            </a:r>
          </a:p>
          <a:p>
            <a:pPr marL="0" indent="0">
              <a:buNone/>
            </a:pPr>
            <a:r>
              <a:rPr lang="en-US" sz="1560" b="1" dirty="0" smtClean="0">
                <a:solidFill>
                  <a:srgbClr val="FF0000"/>
                </a:solidFill>
              </a:rPr>
              <a:t>Bespoke</a:t>
            </a:r>
            <a:r>
              <a:rPr lang="en-US" sz="1560" b="1" dirty="0" smtClean="0"/>
              <a:t> - </a:t>
            </a:r>
            <a:r>
              <a:rPr lang="en-US" sz="1560" dirty="0" smtClean="0"/>
              <a:t> Something unique that is made specifically for one person or one purpose.</a:t>
            </a:r>
            <a:endParaRPr lang="en-US" sz="1560" b="1" dirty="0"/>
          </a:p>
        </p:txBody>
      </p:sp>
    </p:spTree>
    <p:extLst>
      <p:ext uri="{BB962C8B-B14F-4D97-AF65-F5344CB8AC3E}">
        <p14:creationId xmlns:p14="http://schemas.microsoft.com/office/powerpoint/2010/main" val="143116285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000" dirty="0"/>
              <a:t>4.1.1A – Managing resources effectively to produce goods and services</a:t>
            </a:r>
          </a:p>
        </p:txBody>
      </p:sp>
      <p:graphicFrame>
        <p:nvGraphicFramePr>
          <p:cNvPr id="25" name="Table 24"/>
          <p:cNvGraphicFramePr>
            <a:graphicFrameLocks noGrp="1"/>
          </p:cNvGraphicFramePr>
          <p:nvPr>
            <p:extLst>
              <p:ext uri="{D42A27DB-BD31-4B8C-83A1-F6EECF244321}">
                <p14:modId xmlns:p14="http://schemas.microsoft.com/office/powerpoint/2010/main" val="2443246960"/>
              </p:ext>
            </p:extLst>
          </p:nvPr>
        </p:nvGraphicFramePr>
        <p:xfrm>
          <a:off x="6948264" y="1135982"/>
          <a:ext cx="1907901" cy="5427537"/>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07901"/>
              </a:tblGrid>
              <a:tr h="322137">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stages of production could be done  in the same factory</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does increased production influence staff morale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happens to production levels in a  school with new teachers arriving</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can an increase in cost cause an increase in production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production links to the product life cycle</a:t>
                      </a:r>
                      <a:endParaRPr lang="en-GB" sz="15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24744"/>
            <a:ext cx="1672534"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49" y="1205165"/>
            <a:ext cx="6533063" cy="529375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900" dirty="0" smtClean="0"/>
              <a:t>Production </a:t>
            </a:r>
            <a:r>
              <a:rPr lang="en-GB" sz="1900" dirty="0"/>
              <a:t>is the act of creating 'use' value or 'utility' that can satisfy a want or </a:t>
            </a:r>
            <a:r>
              <a:rPr lang="en-GB" sz="1900" dirty="0" smtClean="0"/>
              <a:t>need. It is the process </a:t>
            </a:r>
            <a:r>
              <a:rPr lang="en-GB" sz="1900" dirty="0"/>
              <a:t>that creates a </a:t>
            </a:r>
            <a:r>
              <a:rPr lang="en-GB" sz="1900" dirty="0" smtClean="0"/>
              <a:t>product. A </a:t>
            </a:r>
            <a:r>
              <a:rPr lang="en-GB" sz="1900" dirty="0"/>
              <a:t>product, that is the outcome of production, is a valuable commodity or service. </a:t>
            </a:r>
          </a:p>
          <a:p>
            <a:pPr marL="285750" indent="-285750">
              <a:spcAft>
                <a:spcPts val="600"/>
              </a:spcAft>
              <a:buClr>
                <a:srgbClr val="00B050"/>
              </a:buClr>
              <a:buFont typeface="Wingdings 3" panose="05040102010807070707" pitchFamily="18" charset="2"/>
              <a:buChar char=""/>
            </a:pPr>
            <a:r>
              <a:rPr lang="en-GB" sz="1900" dirty="0"/>
              <a:t>Production can be whereby factors of production (</a:t>
            </a:r>
            <a:r>
              <a:rPr lang="en-GB" sz="1900" dirty="0" smtClean="0"/>
              <a:t>land, labour, capital </a:t>
            </a:r>
            <a:r>
              <a:rPr lang="en-GB" sz="1900" dirty="0"/>
              <a:t>and enterprise) are used to convert raw material into goods. The production of services may only involve labour /</a:t>
            </a:r>
            <a:r>
              <a:rPr lang="en-GB" sz="1900" dirty="0" smtClean="0"/>
              <a:t>capital. For example, Apple produces Phones, </a:t>
            </a:r>
            <a:r>
              <a:rPr lang="en-GB" sz="1900" dirty="0" err="1" smtClean="0"/>
              <a:t>Foxconn</a:t>
            </a:r>
            <a:r>
              <a:rPr lang="en-GB" sz="1900" dirty="0" smtClean="0"/>
              <a:t>, assembles phones, chip manufacturers produce chips, quarries produce silica for chips, </a:t>
            </a:r>
            <a:r>
              <a:rPr lang="en-GB" sz="1900" dirty="0" err="1" smtClean="0"/>
              <a:t>Claas</a:t>
            </a:r>
            <a:r>
              <a:rPr lang="en-GB" sz="1900" dirty="0" smtClean="0"/>
              <a:t> produce machinery for quarries, etc. </a:t>
            </a:r>
          </a:p>
          <a:p>
            <a:pPr marL="285750" indent="-285750">
              <a:spcAft>
                <a:spcPts val="600"/>
              </a:spcAft>
              <a:buClr>
                <a:srgbClr val="00B050"/>
              </a:buClr>
              <a:buFont typeface="Wingdings 3" panose="05040102010807070707" pitchFamily="18" charset="2"/>
              <a:buChar char=""/>
            </a:pPr>
            <a:r>
              <a:rPr lang="en-GB" sz="1900" dirty="0" smtClean="0"/>
              <a:t>The production process varies, it could be machines, assembly lines, materials for building or for teaching. But all production involves three processes, Input, Processing and Outputs. </a:t>
            </a:r>
          </a:p>
          <a:p>
            <a:pPr marL="285750" indent="-285750">
              <a:spcAft>
                <a:spcPts val="600"/>
              </a:spcAft>
              <a:buClr>
                <a:srgbClr val="00B050"/>
              </a:buClr>
              <a:buFont typeface="Wingdings 3" panose="05040102010807070707" pitchFamily="18" charset="2"/>
              <a:buChar char=""/>
            </a:pPr>
            <a:r>
              <a:rPr lang="en-GB" sz="1900" dirty="0" smtClean="0"/>
              <a:t>This applies to manufacturing as well as service industries.</a:t>
            </a:r>
            <a:endParaRPr lang="en-GB" sz="1900" dirty="0"/>
          </a:p>
        </p:txBody>
      </p:sp>
    </p:spTree>
    <p:extLst>
      <p:ext uri="{BB962C8B-B14F-4D97-AF65-F5344CB8AC3E}">
        <p14:creationId xmlns:p14="http://schemas.microsoft.com/office/powerpoint/2010/main" val="418567891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76864" cy="625434"/>
          </a:xfrm>
        </p:spPr>
        <p:txBody>
          <a:bodyPr>
            <a:noAutofit/>
          </a:bodyPr>
          <a:lstStyle/>
          <a:p>
            <a:r>
              <a:rPr lang="en-GB" sz="2000" dirty="0"/>
              <a:t>4.1.1A – Managing resources effectively to produce goods and services</a:t>
            </a:r>
          </a:p>
        </p:txBody>
      </p:sp>
      <p:graphicFrame>
        <p:nvGraphicFramePr>
          <p:cNvPr id="25" name="Table 24"/>
          <p:cNvGraphicFramePr>
            <a:graphicFrameLocks noGrp="1"/>
          </p:cNvGraphicFramePr>
          <p:nvPr>
            <p:extLst>
              <p:ext uri="{D42A27DB-BD31-4B8C-83A1-F6EECF244321}">
                <p14:modId xmlns:p14="http://schemas.microsoft.com/office/powerpoint/2010/main" val="896116275"/>
              </p:ext>
            </p:extLst>
          </p:nvPr>
        </p:nvGraphicFramePr>
        <p:xfrm>
          <a:off x="7053540" y="1170786"/>
          <a:ext cx="1766609" cy="535455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766609"/>
              </a:tblGrid>
              <a:tr h="43693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7624">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stages of production could be done  in the same factory</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does increased production influence staff morale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happens to production levels in a  school with new teachers arriving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When can an increase in cost cause an increase in production</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production links to the product life cycle</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92280" y="1223417"/>
            <a:ext cx="1699141"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24744"/>
            <a:ext cx="6624414" cy="923330"/>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dirty="0" smtClean="0"/>
              <a:t>Factors of Production (or economic resources) can be combined in different proportions, as inputs, to the production process.</a:t>
            </a:r>
            <a:endParaRPr lang="en-GB" dirty="0"/>
          </a:p>
        </p:txBody>
      </p:sp>
      <p:sp>
        <p:nvSpPr>
          <p:cNvPr id="7" name="Rectangle 6"/>
          <p:cNvSpPr/>
          <p:nvPr/>
        </p:nvSpPr>
        <p:spPr>
          <a:xfrm>
            <a:off x="323850" y="4725144"/>
            <a:ext cx="6624414" cy="189282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600" b="1" dirty="0" smtClean="0"/>
              <a:t>Factors of Production </a:t>
            </a:r>
            <a:r>
              <a:rPr lang="en-GB" sz="1600" dirty="0" smtClean="0"/>
              <a:t>(or economic resources) can be combined in different proportions, as inputs, to the production process. </a:t>
            </a:r>
          </a:p>
          <a:p>
            <a:pPr marL="285750" indent="-285750">
              <a:spcAft>
                <a:spcPts val="600"/>
              </a:spcAft>
              <a:buClr>
                <a:srgbClr val="00B050"/>
              </a:buClr>
              <a:buFont typeface="Wingdings 3" panose="05040102010807070707" pitchFamily="18" charset="2"/>
              <a:buChar char=""/>
            </a:pPr>
            <a:r>
              <a:rPr lang="en-GB" sz="1600" dirty="0" smtClean="0"/>
              <a:t>For a business to be competitive it should combine these inputs of resources effectively  to keep costs low and to increase profits. This is called “Labour Intensive”. In developed countries where labour costs are high, production is often “Capital Intensive” where businesses use machines and employ less workers.</a:t>
            </a:r>
            <a:endParaRPr lang="en-GB" sz="1600" dirty="0"/>
          </a:p>
        </p:txBody>
      </p:sp>
      <p:grpSp>
        <p:nvGrpSpPr>
          <p:cNvPr id="9" name="Group 8"/>
          <p:cNvGrpSpPr/>
          <p:nvPr/>
        </p:nvGrpSpPr>
        <p:grpSpPr>
          <a:xfrm>
            <a:off x="323851" y="2244322"/>
            <a:ext cx="6480397" cy="2336806"/>
            <a:chOff x="1131257" y="2299477"/>
            <a:chExt cx="5456967" cy="2206636"/>
          </a:xfrm>
        </p:grpSpPr>
        <p:sp>
          <p:nvSpPr>
            <p:cNvPr id="10" name="TextBox 9"/>
            <p:cNvSpPr txBox="1"/>
            <p:nvPr/>
          </p:nvSpPr>
          <p:spPr>
            <a:xfrm>
              <a:off x="1131257" y="3141405"/>
              <a:ext cx="826299" cy="610328"/>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200" b="1" dirty="0" smtClean="0"/>
                <a:t>INPUTS (Economic Resources)</a:t>
              </a:r>
            </a:p>
          </p:txBody>
        </p:sp>
        <p:sp>
          <p:nvSpPr>
            <p:cNvPr id="11" name="TextBox 10"/>
            <p:cNvSpPr txBox="1"/>
            <p:nvPr/>
          </p:nvSpPr>
          <p:spPr>
            <a:xfrm>
              <a:off x="2555775" y="2299477"/>
              <a:ext cx="619972" cy="261569"/>
            </a:xfrm>
            <a:prstGeom prst="rect">
              <a:avLst/>
            </a:prstGeom>
            <a:solidFill>
              <a:schemeClr val="tx2">
                <a:lumMod val="20000"/>
                <a:lumOff val="80000"/>
              </a:schemeClr>
            </a:solidFill>
            <a:ln>
              <a:solidFill>
                <a:srgbClr val="0070C0"/>
              </a:solidFill>
            </a:ln>
          </p:spPr>
          <p:txBody>
            <a:bodyPr wrap="square" rtlCol="0">
              <a:spAutoFit/>
            </a:bodyPr>
            <a:lstStyle/>
            <a:p>
              <a:pPr algn="ctr"/>
              <a:r>
                <a:rPr lang="en-GB" sz="1200" b="1" dirty="0" smtClean="0"/>
                <a:t>Land</a:t>
              </a:r>
            </a:p>
          </p:txBody>
        </p:sp>
        <p:sp>
          <p:nvSpPr>
            <p:cNvPr id="12" name="TextBox 11"/>
            <p:cNvSpPr txBox="1"/>
            <p:nvPr/>
          </p:nvSpPr>
          <p:spPr>
            <a:xfrm>
              <a:off x="2555775" y="2947833"/>
              <a:ext cx="619972" cy="261569"/>
            </a:xfrm>
            <a:prstGeom prst="rect">
              <a:avLst/>
            </a:prstGeom>
            <a:solidFill>
              <a:schemeClr val="tx2">
                <a:lumMod val="20000"/>
                <a:lumOff val="80000"/>
              </a:schemeClr>
            </a:solidFill>
            <a:ln>
              <a:solidFill>
                <a:srgbClr val="0070C0"/>
              </a:solidFill>
            </a:ln>
          </p:spPr>
          <p:txBody>
            <a:bodyPr wrap="square" rtlCol="0">
              <a:spAutoFit/>
            </a:bodyPr>
            <a:lstStyle/>
            <a:p>
              <a:pPr algn="ctr"/>
              <a:r>
                <a:rPr lang="en-GB" sz="1200" b="1" dirty="0" smtClean="0"/>
                <a:t>Labour</a:t>
              </a:r>
            </a:p>
          </p:txBody>
        </p:sp>
        <p:sp>
          <p:nvSpPr>
            <p:cNvPr id="13" name="TextBox 12"/>
            <p:cNvSpPr txBox="1"/>
            <p:nvPr/>
          </p:nvSpPr>
          <p:spPr>
            <a:xfrm>
              <a:off x="2555775" y="3596189"/>
              <a:ext cx="619972" cy="261569"/>
            </a:xfrm>
            <a:prstGeom prst="rect">
              <a:avLst/>
            </a:prstGeom>
            <a:solidFill>
              <a:schemeClr val="tx2">
                <a:lumMod val="20000"/>
                <a:lumOff val="80000"/>
              </a:schemeClr>
            </a:solidFill>
            <a:ln>
              <a:solidFill>
                <a:srgbClr val="0070C0"/>
              </a:solidFill>
            </a:ln>
          </p:spPr>
          <p:txBody>
            <a:bodyPr wrap="square" rtlCol="0">
              <a:spAutoFit/>
            </a:bodyPr>
            <a:lstStyle/>
            <a:p>
              <a:pPr algn="ctr"/>
              <a:r>
                <a:rPr lang="en-GB" sz="1200" b="1" dirty="0" smtClean="0"/>
                <a:t>Capital</a:t>
              </a:r>
            </a:p>
          </p:txBody>
        </p:sp>
        <p:sp>
          <p:nvSpPr>
            <p:cNvPr id="14" name="TextBox 13"/>
            <p:cNvSpPr txBox="1"/>
            <p:nvPr/>
          </p:nvSpPr>
          <p:spPr>
            <a:xfrm>
              <a:off x="2555776" y="4244544"/>
              <a:ext cx="697469" cy="261569"/>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200" b="1" dirty="0" smtClean="0"/>
                <a:t>Enterprise</a:t>
              </a:r>
            </a:p>
          </p:txBody>
        </p:sp>
        <p:sp>
          <p:nvSpPr>
            <p:cNvPr id="16" name="TextBox 15"/>
            <p:cNvSpPr txBox="1"/>
            <p:nvPr/>
          </p:nvSpPr>
          <p:spPr>
            <a:xfrm>
              <a:off x="4932040" y="3270176"/>
              <a:ext cx="576064" cy="261569"/>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200" b="1" dirty="0" smtClean="0"/>
                <a:t>Outputs</a:t>
              </a:r>
            </a:p>
          </p:txBody>
        </p:sp>
        <p:sp>
          <p:nvSpPr>
            <p:cNvPr id="17" name="TextBox 16"/>
            <p:cNvSpPr txBox="1"/>
            <p:nvPr/>
          </p:nvSpPr>
          <p:spPr>
            <a:xfrm>
              <a:off x="5940152" y="3705834"/>
              <a:ext cx="648072" cy="261569"/>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200" b="1" dirty="0" smtClean="0"/>
                <a:t>Services</a:t>
              </a:r>
            </a:p>
          </p:txBody>
        </p:sp>
        <p:sp>
          <p:nvSpPr>
            <p:cNvPr id="18" name="TextBox 17"/>
            <p:cNvSpPr txBox="1"/>
            <p:nvPr/>
          </p:nvSpPr>
          <p:spPr>
            <a:xfrm>
              <a:off x="5981864" y="2662326"/>
              <a:ext cx="576064" cy="261569"/>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200" b="1" dirty="0" smtClean="0"/>
                <a:t>Goods</a:t>
              </a:r>
            </a:p>
          </p:txBody>
        </p:sp>
        <p:cxnSp>
          <p:nvCxnSpPr>
            <p:cNvPr id="19" name="Straight Arrow Connector 18"/>
            <p:cNvCxnSpPr/>
            <p:nvPr/>
          </p:nvCxnSpPr>
          <p:spPr>
            <a:xfrm flipV="1">
              <a:off x="1957555" y="2470562"/>
              <a:ext cx="598221" cy="670843"/>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a:endCxn id="14" idx="1"/>
            </p:cNvCxnSpPr>
            <p:nvPr/>
          </p:nvCxnSpPr>
          <p:spPr>
            <a:xfrm>
              <a:off x="1957555" y="3686496"/>
              <a:ext cx="598220" cy="688833"/>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a:endCxn id="12" idx="1"/>
            </p:cNvCxnSpPr>
            <p:nvPr/>
          </p:nvCxnSpPr>
          <p:spPr>
            <a:xfrm flipV="1">
              <a:off x="1957555" y="3078618"/>
              <a:ext cx="598220" cy="213512"/>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a:stCxn id="10" idx="3"/>
              <a:endCxn id="13" idx="1"/>
            </p:cNvCxnSpPr>
            <p:nvPr/>
          </p:nvCxnSpPr>
          <p:spPr>
            <a:xfrm>
              <a:off x="1957556" y="3446570"/>
              <a:ext cx="598219" cy="280404"/>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23" name="Straight Arrow Connector 22"/>
            <p:cNvCxnSpPr>
              <a:endCxn id="18" idx="1"/>
            </p:cNvCxnSpPr>
            <p:nvPr/>
          </p:nvCxnSpPr>
          <p:spPr>
            <a:xfrm flipV="1">
              <a:off x="5487119" y="2793111"/>
              <a:ext cx="494745" cy="477067"/>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a:endCxn id="17" idx="1"/>
            </p:cNvCxnSpPr>
            <p:nvPr/>
          </p:nvCxnSpPr>
          <p:spPr>
            <a:xfrm>
              <a:off x="5502002" y="3501008"/>
              <a:ext cx="438150" cy="335610"/>
            </a:xfrm>
            <a:prstGeom prst="straightConnector1">
              <a:avLst/>
            </a:prstGeom>
            <a:ln w="38100">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27" name="Straight Arrow Connector 26"/>
            <p:cNvCxnSpPr/>
            <p:nvPr/>
          </p:nvCxnSpPr>
          <p:spPr>
            <a:xfrm>
              <a:off x="4328281" y="3350167"/>
              <a:ext cx="603759" cy="1"/>
            </a:xfrm>
            <a:prstGeom prst="straightConnector1">
              <a:avLst/>
            </a:prstGeom>
            <a:ln w="889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707904" y="3165501"/>
              <a:ext cx="720080" cy="435948"/>
            </a:xfrm>
            <a:prstGeom prst="rect">
              <a:avLst/>
            </a:prstGeom>
            <a:solidFill>
              <a:schemeClr val="tx2">
                <a:lumMod val="20000"/>
                <a:lumOff val="80000"/>
              </a:schemeClr>
            </a:solidFill>
            <a:ln>
              <a:solidFill>
                <a:srgbClr val="0070C0"/>
              </a:solidFill>
            </a:ln>
          </p:spPr>
          <p:txBody>
            <a:bodyPr wrap="square" lIns="36000" rIns="36000" rtlCol="0">
              <a:spAutoFit/>
            </a:bodyPr>
            <a:lstStyle/>
            <a:p>
              <a:pPr algn="ctr"/>
              <a:r>
                <a:rPr lang="en-GB" sz="1200" b="1" dirty="0" smtClean="0"/>
                <a:t>Production Process</a:t>
              </a:r>
            </a:p>
          </p:txBody>
        </p:sp>
      </p:grpSp>
      <p:cxnSp>
        <p:nvCxnSpPr>
          <p:cNvPr id="30" name="Straight Arrow Connector 29"/>
          <p:cNvCxnSpPr/>
          <p:nvPr/>
        </p:nvCxnSpPr>
        <p:spPr>
          <a:xfrm>
            <a:off x="2627784" y="3356992"/>
            <a:ext cx="716991" cy="1"/>
          </a:xfrm>
          <a:prstGeom prst="straightConnector1">
            <a:avLst/>
          </a:prstGeom>
          <a:ln w="889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5502758"/>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1700" dirty="0"/>
              <a:t>4.1.1A – Managing resources effectively to produce goods and services – Case Study</a:t>
            </a:r>
          </a:p>
        </p:txBody>
      </p:sp>
      <p:sp>
        <p:nvSpPr>
          <p:cNvPr id="8" name="Rectangle 7"/>
          <p:cNvSpPr/>
          <p:nvPr/>
        </p:nvSpPr>
        <p:spPr>
          <a:xfrm>
            <a:off x="323850" y="1188041"/>
            <a:ext cx="6624414" cy="707886"/>
          </a:xfrm>
          <a:prstGeom prst="rect">
            <a:avLst/>
          </a:prstGeom>
        </p:spPr>
        <p:txBody>
          <a:bodyPr wrap="square">
            <a:spAutoFit/>
          </a:bodyPr>
          <a:lstStyle/>
          <a:p>
            <a:pPr marL="177800" indent="-177800">
              <a:spcAft>
                <a:spcPts val="600"/>
              </a:spcAft>
              <a:buClr>
                <a:srgbClr val="00B050"/>
              </a:buClr>
              <a:buFont typeface="Arial" panose="020B0604020202020204" pitchFamily="34" charset="0"/>
              <a:buChar char="•"/>
            </a:pPr>
            <a:r>
              <a:rPr lang="en-GB" sz="2000" b="1" dirty="0" smtClean="0"/>
              <a:t>Case Study </a:t>
            </a:r>
            <a:r>
              <a:rPr lang="en-GB" sz="2000" dirty="0" smtClean="0"/>
              <a:t>– A restaurant combines all 4 factors of production to produce a restaurant meal for customers:</a:t>
            </a:r>
            <a:endParaRPr lang="en-GB" sz="2000" dirty="0"/>
          </a:p>
        </p:txBody>
      </p:sp>
      <p:grpSp>
        <p:nvGrpSpPr>
          <p:cNvPr id="28" name="Group 27"/>
          <p:cNvGrpSpPr/>
          <p:nvPr/>
        </p:nvGrpSpPr>
        <p:grpSpPr>
          <a:xfrm>
            <a:off x="395536" y="1988840"/>
            <a:ext cx="6480720" cy="1933764"/>
            <a:chOff x="323528" y="2285583"/>
            <a:chExt cx="6480720" cy="1933764"/>
          </a:xfrm>
        </p:grpSpPr>
        <p:pic>
          <p:nvPicPr>
            <p:cNvPr id="1026" name="Picture 2" descr="http://www.nerdfitness.com/wp-content/uploads/2013/08/omelette_ingredients.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3528" y="2285584"/>
              <a:ext cx="1459053" cy="10938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www.booths.co.uk/wp-content/uploads/640px-X-360px-Haddock.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6258" y="2285583"/>
              <a:ext cx="1513526" cy="10938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0" name="Picture 6" descr="http://recipes.coles.com.au/recipes/327/picture-700x255/ham-cheese-and-tomato-omelette.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r="9440"/>
            <a:stretch/>
          </p:blipFill>
          <p:spPr bwMode="auto">
            <a:xfrm>
              <a:off x="4860032" y="2285583"/>
              <a:ext cx="1944216" cy="10929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2" name="Picture 8" descr="http://borneobulletin.com.bn/wp-content/uploads/2015/01/p24-2_20150104.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l="22375" t="3310" r="25453" b="21827"/>
            <a:stretch/>
          </p:blipFill>
          <p:spPr bwMode="auto">
            <a:xfrm>
              <a:off x="3583461" y="2295741"/>
              <a:ext cx="1132894" cy="10829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3850" y="3573016"/>
              <a:ext cx="1367830" cy="646331"/>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pPr algn="ctr"/>
              <a:r>
                <a:rPr lang="en-GB" sz="1200" dirty="0" smtClean="0"/>
                <a:t>Food Ingredients are bought for 20LE</a:t>
              </a:r>
              <a:endParaRPr lang="en-GB" sz="1200" dirty="0"/>
            </a:p>
          </p:txBody>
        </p:sp>
        <p:sp>
          <p:nvSpPr>
            <p:cNvPr id="31" name="TextBox 30"/>
            <p:cNvSpPr txBox="1"/>
            <p:nvPr/>
          </p:nvSpPr>
          <p:spPr>
            <a:xfrm>
              <a:off x="1926258" y="3573015"/>
              <a:ext cx="1513526" cy="646331"/>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pPr algn="ctr"/>
              <a:r>
                <a:rPr lang="en-GB" sz="1200" dirty="0" smtClean="0"/>
                <a:t>Ingredients are combined to make a meal</a:t>
              </a:r>
              <a:endParaRPr lang="en-GB" sz="1200" dirty="0"/>
            </a:p>
          </p:txBody>
        </p:sp>
        <p:sp>
          <p:nvSpPr>
            <p:cNvPr id="33" name="TextBox 32"/>
            <p:cNvSpPr txBox="1"/>
            <p:nvPr/>
          </p:nvSpPr>
          <p:spPr>
            <a:xfrm>
              <a:off x="3564049" y="3573014"/>
              <a:ext cx="1367830" cy="646331"/>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pPr algn="ctr"/>
              <a:r>
                <a:rPr lang="en-GB" sz="1200" dirty="0" smtClean="0"/>
                <a:t>Waiters serve the meal in pleasant surroundings</a:t>
              </a:r>
              <a:endParaRPr lang="en-GB" sz="1200" dirty="0"/>
            </a:p>
          </p:txBody>
        </p:sp>
        <p:sp>
          <p:nvSpPr>
            <p:cNvPr id="34" name="TextBox 33"/>
            <p:cNvSpPr txBox="1"/>
            <p:nvPr/>
          </p:nvSpPr>
          <p:spPr>
            <a:xfrm>
              <a:off x="5076217" y="3573013"/>
              <a:ext cx="1656023" cy="646331"/>
            </a:xfrm>
            <a:prstGeom prst="rect">
              <a:avLst/>
            </a:prstGeom>
            <a:solidFill>
              <a:schemeClr val="bg2"/>
            </a:solidFill>
            <a:effectLst>
              <a:outerShdw blurRad="50800" dist="38100" dir="2700000" algn="tl" rotWithShape="0">
                <a:prstClr val="black">
                  <a:alpha val="40000"/>
                </a:prstClr>
              </a:outerShdw>
            </a:effectLst>
          </p:spPr>
          <p:txBody>
            <a:bodyPr wrap="square" rtlCol="0">
              <a:spAutoFit/>
            </a:bodyPr>
            <a:lstStyle/>
            <a:p>
              <a:pPr algn="ctr"/>
              <a:r>
                <a:rPr lang="en-GB" sz="1200" dirty="0" smtClean="0"/>
                <a:t>Customers pay 80LE for meal, Value Added = 60LE</a:t>
              </a:r>
              <a:endParaRPr lang="en-GB" sz="1200" dirty="0"/>
            </a:p>
          </p:txBody>
        </p:sp>
        <p:cxnSp>
          <p:nvCxnSpPr>
            <p:cNvPr id="4" name="Straight Arrow Connector 3"/>
            <p:cNvCxnSpPr/>
            <p:nvPr/>
          </p:nvCxnSpPr>
          <p:spPr>
            <a:xfrm flipV="1">
              <a:off x="1619672" y="3896178"/>
              <a:ext cx="360040" cy="4"/>
            </a:xfrm>
            <a:prstGeom prst="straightConnector1">
              <a:avLst/>
            </a:prstGeom>
            <a:ln w="3810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p:nvPr/>
          </p:nvCxnSpPr>
          <p:spPr>
            <a:xfrm flipV="1">
              <a:off x="4860032" y="3896182"/>
              <a:ext cx="360040" cy="4"/>
            </a:xfrm>
            <a:prstGeom prst="straightConnector1">
              <a:avLst/>
            </a:prstGeom>
            <a:ln w="3810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7" name="Straight Arrow Connector 36"/>
            <p:cNvCxnSpPr/>
            <p:nvPr/>
          </p:nvCxnSpPr>
          <p:spPr>
            <a:xfrm>
              <a:off x="3347864" y="3896181"/>
              <a:ext cx="304285" cy="5"/>
            </a:xfrm>
            <a:prstGeom prst="straightConnector1">
              <a:avLst/>
            </a:prstGeom>
            <a:ln w="38100">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grpSp>
      <p:sp>
        <p:nvSpPr>
          <p:cNvPr id="41" name="Rectangle 40"/>
          <p:cNvSpPr/>
          <p:nvPr/>
        </p:nvSpPr>
        <p:spPr>
          <a:xfrm>
            <a:off x="313070" y="4077072"/>
            <a:ext cx="6635194" cy="2628412"/>
          </a:xfrm>
          <a:prstGeom prst="rect">
            <a:avLst/>
          </a:prstGeom>
        </p:spPr>
        <p:txBody>
          <a:bodyPr wrap="square">
            <a:spAutoFit/>
          </a:bodyPr>
          <a:lstStyle/>
          <a:p>
            <a:pPr marL="177800" indent="-177800">
              <a:spcAft>
                <a:spcPts val="600"/>
              </a:spcAft>
              <a:buClr>
                <a:srgbClr val="00B050"/>
              </a:buClr>
              <a:buFont typeface="Arial" panose="020B0604020202020204" pitchFamily="34" charset="0"/>
              <a:buChar char="•"/>
            </a:pPr>
            <a:r>
              <a:rPr lang="en-GB" sz="1720" b="1" dirty="0" smtClean="0"/>
              <a:t>Activity</a:t>
            </a:r>
            <a:r>
              <a:rPr lang="en-GB" sz="1720" dirty="0" smtClean="0"/>
              <a:t> – The Value Added of this </a:t>
            </a:r>
            <a:r>
              <a:rPr lang="en-GB" sz="1720" dirty="0" smtClean="0">
                <a:solidFill>
                  <a:srgbClr val="FF0000"/>
                </a:solidFill>
              </a:rPr>
              <a:t>transaction</a:t>
            </a:r>
            <a:r>
              <a:rPr lang="en-GB" sz="1720" dirty="0" smtClean="0"/>
              <a:t> is 60LE but this is not the profit from the sale. In order for the profit to be considered there are multiple other factors involved.</a:t>
            </a:r>
          </a:p>
          <a:p>
            <a:pPr marL="450850" indent="-273050">
              <a:spcAft>
                <a:spcPts val="600"/>
              </a:spcAft>
              <a:buClr>
                <a:srgbClr val="00B050"/>
              </a:buClr>
              <a:buFont typeface="+mj-lt"/>
              <a:buAutoNum type="arabicPeriod"/>
            </a:pPr>
            <a:r>
              <a:rPr lang="en-GB" sz="1720" dirty="0" smtClean="0"/>
              <a:t>Discuss the other factors that have to be considered in this transaction in order to calculate the overall profit.</a:t>
            </a:r>
          </a:p>
          <a:p>
            <a:pPr marL="450850" indent="-273050">
              <a:spcAft>
                <a:spcPts val="600"/>
              </a:spcAft>
              <a:buClr>
                <a:srgbClr val="00B050"/>
              </a:buClr>
              <a:buFont typeface="+mj-lt"/>
              <a:buAutoNum type="arabicPeriod"/>
            </a:pPr>
            <a:r>
              <a:rPr lang="en-GB" sz="1720" dirty="0" smtClean="0"/>
              <a:t>For the production costs of a pair of Trainers vs. the Sales Cost, discuss ways in which a company like Nike  might increase their value added without increasing the product price.</a:t>
            </a:r>
          </a:p>
        </p:txBody>
      </p:sp>
      <p:graphicFrame>
        <p:nvGraphicFramePr>
          <p:cNvPr id="20" name="Table 19"/>
          <p:cNvGraphicFramePr>
            <a:graphicFrameLocks noGrp="1"/>
          </p:cNvGraphicFramePr>
          <p:nvPr>
            <p:extLst>
              <p:ext uri="{D42A27DB-BD31-4B8C-83A1-F6EECF244321}">
                <p14:modId xmlns:p14="http://schemas.microsoft.com/office/powerpoint/2010/main" val="2184213424"/>
              </p:ext>
            </p:extLst>
          </p:nvPr>
        </p:nvGraphicFramePr>
        <p:xfrm>
          <a:off x="7053540" y="1170786"/>
          <a:ext cx="1766609" cy="5354558"/>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766609"/>
              </a:tblGrid>
              <a:tr h="43693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17624">
                <a:tc>
                  <a:txBody>
                    <a:bodyPr/>
                    <a:lstStyle/>
                    <a:p>
                      <a:pPr marL="177800" indent="-177800" algn="l">
                        <a:spcAft>
                          <a:spcPts val="600"/>
                        </a:spcAft>
                        <a:buFontTx/>
                        <a:buBlip>
                          <a:blip r:embed="rId7"/>
                        </a:buBlip>
                      </a:pPr>
                      <a:r>
                        <a:rPr lang="en-GB" sz="1400" baseline="0" dirty="0" smtClean="0">
                          <a:solidFill>
                            <a:srgbClr val="FF0000"/>
                          </a:solidFill>
                          <a:effectLst/>
                          <a:latin typeface="Arial" pitchFamily="34" charset="0"/>
                          <a:ea typeface="Times New Roman"/>
                          <a:cs typeface="Arial" pitchFamily="34" charset="0"/>
                        </a:rPr>
                        <a:t>What stages of production could be done  in the same factory</a:t>
                      </a:r>
                    </a:p>
                    <a:p>
                      <a:pPr marL="177800" indent="-177800" algn="l">
                        <a:spcAft>
                          <a:spcPts val="600"/>
                        </a:spcAft>
                        <a:buFontTx/>
                        <a:buBlip>
                          <a:blip r:embed="rId7"/>
                        </a:buBlip>
                      </a:pPr>
                      <a:r>
                        <a:rPr lang="en-GB" sz="1400" baseline="0" dirty="0" smtClean="0">
                          <a:solidFill>
                            <a:schemeClr val="tx1"/>
                          </a:solidFill>
                          <a:effectLst/>
                          <a:latin typeface="Arial" pitchFamily="34" charset="0"/>
                          <a:ea typeface="Times New Roman"/>
                          <a:cs typeface="Arial" pitchFamily="34" charset="0"/>
                        </a:rPr>
                        <a:t>How does increased production influence staff morale</a:t>
                      </a:r>
                    </a:p>
                    <a:p>
                      <a:pPr marL="177800" indent="-177800" algn="l">
                        <a:spcAft>
                          <a:spcPts val="600"/>
                        </a:spcAft>
                        <a:buFontTx/>
                        <a:buBlip>
                          <a:blip r:embed="rId7"/>
                        </a:buBlip>
                      </a:pPr>
                      <a:r>
                        <a:rPr lang="en-GB" sz="1400" baseline="0" dirty="0" smtClean="0">
                          <a:solidFill>
                            <a:srgbClr val="FF0000"/>
                          </a:solidFill>
                          <a:effectLst/>
                          <a:latin typeface="Arial" pitchFamily="34" charset="0"/>
                          <a:ea typeface="Times New Roman"/>
                          <a:cs typeface="Arial" pitchFamily="34" charset="0"/>
                        </a:rPr>
                        <a:t>What happens to production levels in a  school with new teachers arriving</a:t>
                      </a:r>
                    </a:p>
                    <a:p>
                      <a:pPr marL="177800" indent="-177800" algn="l">
                        <a:spcAft>
                          <a:spcPts val="600"/>
                        </a:spcAft>
                        <a:buFontTx/>
                        <a:buBlip>
                          <a:blip r:embed="rId7"/>
                        </a:buBlip>
                      </a:pPr>
                      <a:r>
                        <a:rPr lang="en-GB" sz="1400" baseline="0" dirty="0" smtClean="0">
                          <a:solidFill>
                            <a:schemeClr val="tx1"/>
                          </a:solidFill>
                          <a:effectLst/>
                          <a:latin typeface="Arial" pitchFamily="34" charset="0"/>
                          <a:ea typeface="Times New Roman"/>
                          <a:cs typeface="Arial" pitchFamily="34" charset="0"/>
                        </a:rPr>
                        <a:t>When can an increase in cost cause an increase in production</a:t>
                      </a:r>
                    </a:p>
                    <a:p>
                      <a:pPr marL="177800" indent="-177800" algn="l">
                        <a:spcAft>
                          <a:spcPts val="600"/>
                        </a:spcAft>
                        <a:buFontTx/>
                        <a:buBlip>
                          <a:blip r:embed="rId7"/>
                        </a:buBlip>
                      </a:pPr>
                      <a:r>
                        <a:rPr lang="en-GB" sz="1400" baseline="0" dirty="0" smtClean="0">
                          <a:solidFill>
                            <a:srgbClr val="FF0000"/>
                          </a:solidFill>
                          <a:effectLst/>
                          <a:latin typeface="Arial" pitchFamily="34" charset="0"/>
                          <a:ea typeface="Times New Roman"/>
                          <a:cs typeface="Arial" pitchFamily="34" charset="0"/>
                        </a:rPr>
                        <a:t>How production links to the product life cycle</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21" name="Picture 4" descr="Think About"/>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092280" y="1223417"/>
            <a:ext cx="1699141"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9873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500" dirty="0"/>
              <a:t>4.1.1B – Difference between Production and Productivity</a:t>
            </a:r>
          </a:p>
        </p:txBody>
      </p:sp>
      <p:graphicFrame>
        <p:nvGraphicFramePr>
          <p:cNvPr id="25" name="Table 24"/>
          <p:cNvGraphicFramePr>
            <a:graphicFrameLocks noGrp="1"/>
          </p:cNvGraphicFramePr>
          <p:nvPr>
            <p:extLst>
              <p:ext uri="{D42A27DB-BD31-4B8C-83A1-F6EECF244321}">
                <p14:modId xmlns:p14="http://schemas.microsoft.com/office/powerpoint/2010/main" val="4245095103"/>
              </p:ext>
            </p:extLst>
          </p:nvPr>
        </p:nvGraphicFramePr>
        <p:xfrm>
          <a:off x="6876256" y="1174831"/>
          <a:ext cx="1943894" cy="5339073"/>
        </p:xfrm>
        <a:graphic>
          <a:graphicData uri="http://schemas.openxmlformats.org/drawingml/2006/table">
            <a:tbl>
              <a:tblPr firstRow="1" firstCol="1" lastRow="1" lastCol="1" bandRow="1" bandCol="1">
                <a:tableStyleId>{2D5ABB26-0587-4C30-8999-92F81FD0307C}</a:tableStyleId>
              </a:tblPr>
              <a:tblGrid>
                <a:gridCol w="1943894"/>
              </a:tblGrid>
              <a:tr h="401313">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355912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do you measure the productivity of a service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high and low quality goods can still produce the same level of productivity</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Why do strikes last so long</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When productivity is high, what happens to share prices.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to increase productivity when minimum wage costs increase.</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96752"/>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205746"/>
            <a:ext cx="6480398" cy="5247590"/>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600" dirty="0" smtClean="0"/>
              <a:t>The level of production is the output of a business whereas productivity is how a business can measure ifs efficiency. This can be measure by:</a:t>
            </a:r>
          </a:p>
          <a:p>
            <a:pPr marL="1889125">
              <a:spcAft>
                <a:spcPts val="0"/>
              </a:spcAft>
              <a:buClr>
                <a:srgbClr val="00B050"/>
              </a:buClr>
              <a:tabLst>
                <a:tab pos="1614488" algn="l"/>
                <a:tab pos="3408363" algn="l"/>
              </a:tabLst>
            </a:pPr>
            <a:r>
              <a:rPr lang="en-GB" sz="1600" b="1" dirty="0" smtClean="0"/>
              <a:t>Productivity</a:t>
            </a:r>
            <a:r>
              <a:rPr lang="en-GB" sz="1600" dirty="0" smtClean="0"/>
              <a:t> = 	</a:t>
            </a:r>
            <a:r>
              <a:rPr lang="en-GB" sz="1600" u="sng" dirty="0" smtClean="0"/>
              <a:t>Quantity of Output</a:t>
            </a:r>
          </a:p>
          <a:p>
            <a:pPr marL="3408363" lvl="4">
              <a:spcAft>
                <a:spcPts val="0"/>
              </a:spcAft>
              <a:buClr>
                <a:srgbClr val="00B050"/>
              </a:buClr>
            </a:pPr>
            <a:r>
              <a:rPr lang="en-GB" sz="1600" dirty="0" smtClean="0"/>
              <a:t>Quantity of Inputs</a:t>
            </a:r>
          </a:p>
          <a:p>
            <a:pPr marL="285750" indent="-285750">
              <a:spcAft>
                <a:spcPts val="600"/>
              </a:spcAft>
              <a:buClr>
                <a:srgbClr val="00B050"/>
              </a:buClr>
              <a:buFont typeface="Wingdings 3" panose="05040102010807070707" pitchFamily="18" charset="2"/>
              <a:buChar char=""/>
            </a:pPr>
            <a:r>
              <a:rPr lang="en-GB" sz="1600" dirty="0" smtClean="0"/>
              <a:t>Businesses often want to measure the productivity of one thing in order to change it for the better such as Labour. This is measured by dividing the output over a period of time by the number of employees:</a:t>
            </a:r>
            <a:endParaRPr lang="en-GB" sz="1600" dirty="0"/>
          </a:p>
          <a:p>
            <a:pPr marL="985838">
              <a:spcAft>
                <a:spcPts val="0"/>
              </a:spcAft>
              <a:buClr>
                <a:srgbClr val="00B050"/>
              </a:buClr>
              <a:tabLst>
                <a:tab pos="1614488" algn="l"/>
                <a:tab pos="3027363" algn="l"/>
                <a:tab pos="3262313" algn="l"/>
              </a:tabLst>
            </a:pPr>
            <a:r>
              <a:rPr lang="en-GB" sz="1600" b="1" dirty="0" smtClean="0"/>
              <a:t>Labour Productivity </a:t>
            </a:r>
            <a:r>
              <a:rPr lang="en-GB" sz="1600" dirty="0" smtClean="0"/>
              <a:t>= </a:t>
            </a:r>
            <a:r>
              <a:rPr lang="en-GB" sz="1600" dirty="0"/>
              <a:t>	</a:t>
            </a:r>
            <a:r>
              <a:rPr lang="en-GB" sz="1600" u="sng" dirty="0" smtClean="0"/>
              <a:t>Output (over a period of time)</a:t>
            </a:r>
            <a:endParaRPr lang="en-GB" sz="1600" u="sng" dirty="0"/>
          </a:p>
          <a:p>
            <a:pPr marL="3595688" lvl="4">
              <a:spcAft>
                <a:spcPts val="0"/>
              </a:spcAft>
              <a:buClr>
                <a:srgbClr val="00B050"/>
              </a:buClr>
            </a:pPr>
            <a:r>
              <a:rPr lang="en-GB" sz="1600" dirty="0" smtClean="0"/>
              <a:t>Number of Employees</a:t>
            </a:r>
            <a:endParaRPr lang="en-GB" sz="1600" dirty="0"/>
          </a:p>
          <a:p>
            <a:pPr marL="287337" lvl="4" indent="-285750">
              <a:spcAft>
                <a:spcPts val="600"/>
              </a:spcAft>
              <a:buClr>
                <a:srgbClr val="00B050"/>
              </a:buClr>
              <a:buFont typeface="Wingdings 3" panose="05040102010807070707" pitchFamily="18" charset="2"/>
              <a:buChar char=""/>
            </a:pPr>
            <a:r>
              <a:rPr lang="en-GB" sz="1600" dirty="0" smtClean="0"/>
              <a:t>Productivity can mean using fewer inputs to produce the same output or using the same inputs to create a greater output. Businesses will want to increase productivity to simply make more money, to be more efficient and therefor more competitive.</a:t>
            </a:r>
          </a:p>
          <a:p>
            <a:pPr marL="287337" lvl="4" indent="-285750">
              <a:spcAft>
                <a:spcPts val="600"/>
              </a:spcAft>
              <a:buClr>
                <a:srgbClr val="00B050"/>
              </a:buClr>
              <a:buFont typeface="Wingdings 3" panose="05040102010807070707" pitchFamily="18" charset="2"/>
              <a:buChar char=""/>
            </a:pPr>
            <a:r>
              <a:rPr lang="en-GB" sz="1600" dirty="0" smtClean="0"/>
              <a:t>Think of a bakers. Before machinery it would take a baker a day to produce 50 loaves. Increasing productivity by hiring more staff could mean producing 100 loaves, or 50 loaves in a shorter time. But this would mean the process costs would go up. This is called a market economy.</a:t>
            </a:r>
          </a:p>
        </p:txBody>
      </p:sp>
    </p:spTree>
    <p:extLst>
      <p:ext uri="{BB962C8B-B14F-4D97-AF65-F5344CB8AC3E}">
        <p14:creationId xmlns:p14="http://schemas.microsoft.com/office/powerpoint/2010/main" val="15778669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Enderoth</Template>
  <TotalTime>31550</TotalTime>
  <Words>6318</Words>
  <Application>Microsoft Office PowerPoint</Application>
  <PresentationFormat>On-screen Show (4:3)</PresentationFormat>
  <Paragraphs>490</Paragraphs>
  <Slides>29</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4.1 – Assessment Objectives</vt:lpstr>
      <vt:lpstr>4.1 – Glossary</vt:lpstr>
      <vt:lpstr>4.1.1A – Managing resources effectively to produce goods and services</vt:lpstr>
      <vt:lpstr>4.1.1A – Managing resources effectively to produce goods and services</vt:lpstr>
      <vt:lpstr>4.1.1A – Managing resources effectively to produce goods and services – Case Study</vt:lpstr>
      <vt:lpstr>4.1.1B – Difference between Production and Productivity</vt:lpstr>
      <vt:lpstr>4.1.1B – Difference between Production and Productivity - Activity</vt:lpstr>
      <vt:lpstr>4.1.1B – Difference between Production and Productivity - Revision</vt:lpstr>
      <vt:lpstr>4.1.1C – Why Businesses hold Inventories (Stock)</vt:lpstr>
      <vt:lpstr>4.1.1C – Why Businesses hold Inventories (Stock) - Activity</vt:lpstr>
      <vt:lpstr>4.1.1C – Lean Production, waste and its effects</vt:lpstr>
      <vt:lpstr>4.1.1C – Lean Production, waste and its effects - Activity</vt:lpstr>
      <vt:lpstr>4.1.1C – Lean Production, waste and its effects – Kaizen and JIT</vt:lpstr>
      <vt:lpstr>4.1.1C – Lean Production, waste and its effects – Kaizen and JIT</vt:lpstr>
      <vt:lpstr>4.1.1C – Lean Production, waste and its effects – Case Study</vt:lpstr>
      <vt:lpstr>4.1.2A – The Main Methods of Production – Job production</vt:lpstr>
      <vt:lpstr>4.1.2A – The Main Methods of Production – Batch Production</vt:lpstr>
      <vt:lpstr>4.1.2A – The Main Methods of Production – Flow Production</vt:lpstr>
      <vt:lpstr>4.1.2B – The Main Methods of Production – Factors Affecting Methods</vt:lpstr>
      <vt:lpstr>4.1.2B – The Main Methods of Production – Factors Affecting Methods - Activity</vt:lpstr>
      <vt:lpstr>4.1.3 – How technology has changed Production Methods</vt:lpstr>
      <vt:lpstr>4.1.3 – How technology has changed production methods</vt:lpstr>
      <vt:lpstr>4.1.3 – How technology has changed production methods – Advantages and Disadvantages </vt:lpstr>
      <vt:lpstr>4.1.3 – How technology has changed production methods – Activity</vt:lpstr>
      <vt:lpstr>4.1.3 – How technology has changed production methods</vt:lpstr>
      <vt:lpstr>Revision Questions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1321</cp:revision>
  <cp:lastPrinted>2014-01-22T18:25:48Z</cp:lastPrinted>
  <dcterms:created xsi:type="dcterms:W3CDTF">2008-03-12T11:01:44Z</dcterms:created>
  <dcterms:modified xsi:type="dcterms:W3CDTF">2016-04-04T09:14:42Z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